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 id="263" r:id="rId6"/>
    <p:sldId id="281" r:id="rId7"/>
    <p:sldId id="267" r:id="rId8"/>
    <p:sldId id="266" r:id="rId9"/>
    <p:sldId id="276" r:id="rId10"/>
    <p:sldId id="278" r:id="rId11"/>
    <p:sldId id="279" r:id="rId12"/>
    <p:sldId id="269" r:id="rId13"/>
    <p:sldId id="271" r:id="rId14"/>
    <p:sldId id="273" r:id="rId15"/>
    <p:sldId id="280"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43CEFF"/>
    <a:srgbClr val="FF0000"/>
    <a:srgbClr val="FF3399"/>
    <a:srgbClr val="93FD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1" d="100"/>
          <a:sy n="71" d="100"/>
        </p:scale>
        <p:origin x="-396"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9F2AC-3F7A-4BD6-AA99-0F7C63B66F25}"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92E3F-AB42-4BA0-B4FD-3E3E3C8D7C62}" type="slidenum">
              <a:rPr lang="en-US" smtClean="0"/>
              <a:t>‹#›</a:t>
            </a:fld>
            <a:endParaRPr lang="en-US"/>
          </a:p>
        </p:txBody>
      </p:sp>
    </p:spTree>
    <p:extLst>
      <p:ext uri="{BB962C8B-B14F-4D97-AF65-F5344CB8AC3E}">
        <p14:creationId xmlns:p14="http://schemas.microsoft.com/office/powerpoint/2010/main" val="882766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9F2AC-3F7A-4BD6-AA99-0F7C63B66F25}"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92E3F-AB42-4BA0-B4FD-3E3E3C8D7C62}" type="slidenum">
              <a:rPr lang="en-US" smtClean="0"/>
              <a:t>‹#›</a:t>
            </a:fld>
            <a:endParaRPr lang="en-US"/>
          </a:p>
        </p:txBody>
      </p:sp>
    </p:spTree>
    <p:extLst>
      <p:ext uri="{BB962C8B-B14F-4D97-AF65-F5344CB8AC3E}">
        <p14:creationId xmlns:p14="http://schemas.microsoft.com/office/powerpoint/2010/main" val="1316303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9F2AC-3F7A-4BD6-AA99-0F7C63B66F25}"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92E3F-AB42-4BA0-B4FD-3E3E3C8D7C62}" type="slidenum">
              <a:rPr lang="en-US" smtClean="0"/>
              <a:t>‹#›</a:t>
            </a:fld>
            <a:endParaRPr lang="en-US"/>
          </a:p>
        </p:txBody>
      </p:sp>
    </p:spTree>
    <p:extLst>
      <p:ext uri="{BB962C8B-B14F-4D97-AF65-F5344CB8AC3E}">
        <p14:creationId xmlns:p14="http://schemas.microsoft.com/office/powerpoint/2010/main" val="373155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9F2AC-3F7A-4BD6-AA99-0F7C63B66F25}"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92E3F-AB42-4BA0-B4FD-3E3E3C8D7C62}" type="slidenum">
              <a:rPr lang="en-US" smtClean="0"/>
              <a:t>‹#›</a:t>
            </a:fld>
            <a:endParaRPr lang="en-US"/>
          </a:p>
        </p:txBody>
      </p:sp>
    </p:spTree>
    <p:extLst>
      <p:ext uri="{BB962C8B-B14F-4D97-AF65-F5344CB8AC3E}">
        <p14:creationId xmlns:p14="http://schemas.microsoft.com/office/powerpoint/2010/main" val="1374227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F9F2AC-3F7A-4BD6-AA99-0F7C63B66F25}"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92E3F-AB42-4BA0-B4FD-3E3E3C8D7C62}" type="slidenum">
              <a:rPr lang="en-US" smtClean="0"/>
              <a:t>‹#›</a:t>
            </a:fld>
            <a:endParaRPr lang="en-US"/>
          </a:p>
        </p:txBody>
      </p:sp>
    </p:spTree>
    <p:extLst>
      <p:ext uri="{BB962C8B-B14F-4D97-AF65-F5344CB8AC3E}">
        <p14:creationId xmlns:p14="http://schemas.microsoft.com/office/powerpoint/2010/main" val="3849911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9F2AC-3F7A-4BD6-AA99-0F7C63B66F25}"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92E3F-AB42-4BA0-B4FD-3E3E3C8D7C62}" type="slidenum">
              <a:rPr lang="en-US" smtClean="0"/>
              <a:t>‹#›</a:t>
            </a:fld>
            <a:endParaRPr lang="en-US"/>
          </a:p>
        </p:txBody>
      </p:sp>
    </p:spTree>
    <p:extLst>
      <p:ext uri="{BB962C8B-B14F-4D97-AF65-F5344CB8AC3E}">
        <p14:creationId xmlns:p14="http://schemas.microsoft.com/office/powerpoint/2010/main" val="3342481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9F2AC-3F7A-4BD6-AA99-0F7C63B66F25}" type="datetimeFigureOut">
              <a:rPr lang="en-US" smtClean="0"/>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92E3F-AB42-4BA0-B4FD-3E3E3C8D7C62}" type="slidenum">
              <a:rPr lang="en-US" smtClean="0"/>
              <a:t>‹#›</a:t>
            </a:fld>
            <a:endParaRPr lang="en-US"/>
          </a:p>
        </p:txBody>
      </p:sp>
    </p:spTree>
    <p:extLst>
      <p:ext uri="{BB962C8B-B14F-4D97-AF65-F5344CB8AC3E}">
        <p14:creationId xmlns:p14="http://schemas.microsoft.com/office/powerpoint/2010/main" val="3263837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9F2AC-3F7A-4BD6-AA99-0F7C63B66F25}"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A92E3F-AB42-4BA0-B4FD-3E3E3C8D7C62}" type="slidenum">
              <a:rPr lang="en-US" smtClean="0"/>
              <a:t>‹#›</a:t>
            </a:fld>
            <a:endParaRPr lang="en-US"/>
          </a:p>
        </p:txBody>
      </p:sp>
    </p:spTree>
    <p:extLst>
      <p:ext uri="{BB962C8B-B14F-4D97-AF65-F5344CB8AC3E}">
        <p14:creationId xmlns:p14="http://schemas.microsoft.com/office/powerpoint/2010/main" val="284614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9F2AC-3F7A-4BD6-AA99-0F7C63B66F25}" type="datetimeFigureOut">
              <a:rPr lang="en-US" smtClean="0"/>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92E3F-AB42-4BA0-B4FD-3E3E3C8D7C62}" type="slidenum">
              <a:rPr lang="en-US" smtClean="0"/>
              <a:t>‹#›</a:t>
            </a:fld>
            <a:endParaRPr lang="en-US"/>
          </a:p>
        </p:txBody>
      </p:sp>
    </p:spTree>
    <p:extLst>
      <p:ext uri="{BB962C8B-B14F-4D97-AF65-F5344CB8AC3E}">
        <p14:creationId xmlns:p14="http://schemas.microsoft.com/office/powerpoint/2010/main" val="1410525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F9F2AC-3F7A-4BD6-AA99-0F7C63B66F25}"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92E3F-AB42-4BA0-B4FD-3E3E3C8D7C62}" type="slidenum">
              <a:rPr lang="en-US" smtClean="0"/>
              <a:t>‹#›</a:t>
            </a:fld>
            <a:endParaRPr lang="en-US"/>
          </a:p>
        </p:txBody>
      </p:sp>
    </p:spTree>
    <p:extLst>
      <p:ext uri="{BB962C8B-B14F-4D97-AF65-F5344CB8AC3E}">
        <p14:creationId xmlns:p14="http://schemas.microsoft.com/office/powerpoint/2010/main" val="1730521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F9F2AC-3F7A-4BD6-AA99-0F7C63B66F25}"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92E3F-AB42-4BA0-B4FD-3E3E3C8D7C62}" type="slidenum">
              <a:rPr lang="en-US" smtClean="0"/>
              <a:t>‹#›</a:t>
            </a:fld>
            <a:endParaRPr lang="en-US"/>
          </a:p>
        </p:txBody>
      </p:sp>
    </p:spTree>
    <p:extLst>
      <p:ext uri="{BB962C8B-B14F-4D97-AF65-F5344CB8AC3E}">
        <p14:creationId xmlns:p14="http://schemas.microsoft.com/office/powerpoint/2010/main" val="2875629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9F2AC-3F7A-4BD6-AA99-0F7C63B66F25}" type="datetimeFigureOut">
              <a:rPr lang="en-US" smtClean="0"/>
              <a:t>3/26/2020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92E3F-AB42-4BA0-B4FD-3E3E3C8D7C62}" type="slidenum">
              <a:rPr lang="en-US" smtClean="0"/>
              <a:t>‹#›</a:t>
            </a:fld>
            <a:endParaRPr lang="en-US"/>
          </a:p>
        </p:txBody>
      </p:sp>
    </p:spTree>
    <p:extLst>
      <p:ext uri="{BB962C8B-B14F-4D97-AF65-F5344CB8AC3E}">
        <p14:creationId xmlns:p14="http://schemas.microsoft.com/office/powerpoint/2010/main" val="238378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34107" y="-246698"/>
            <a:ext cx="13069142" cy="7351394"/>
          </a:xfrm>
          <a:prstGeom prst="rect">
            <a:avLst/>
          </a:prstGeom>
        </p:spPr>
      </p:pic>
      <p:sp>
        <p:nvSpPr>
          <p:cNvPr id="5" name="Rectangle 4"/>
          <p:cNvSpPr/>
          <p:nvPr/>
        </p:nvSpPr>
        <p:spPr>
          <a:xfrm>
            <a:off x="1187355" y="859809"/>
            <a:ext cx="9689911" cy="24838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smtClean="0">
                <a:solidFill>
                  <a:schemeClr val="tx1"/>
                </a:solidFill>
              </a:rPr>
              <a:t>CHÀO MỪNG THẦY CÔ VÀ CÁC BẠN </a:t>
            </a:r>
          </a:p>
          <a:p>
            <a:pPr algn="ctr"/>
            <a:r>
              <a:rPr lang="en-US" sz="4800" b="1" smtClean="0">
                <a:solidFill>
                  <a:schemeClr val="tx1"/>
                </a:solidFill>
              </a:rPr>
              <a:t>VỀ DỰ GIỜ THĂM LỚP</a:t>
            </a:r>
          </a:p>
          <a:p>
            <a:pPr algn="ctr"/>
            <a:endParaRPr lang="en-US" sz="4800"/>
          </a:p>
        </p:txBody>
      </p:sp>
    </p:spTree>
    <p:extLst>
      <p:ext uri="{BB962C8B-B14F-4D97-AF65-F5344CB8AC3E}">
        <p14:creationId xmlns:p14="http://schemas.microsoft.com/office/powerpoint/2010/main" val="1975212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258" y="500062"/>
            <a:ext cx="10515600" cy="1325563"/>
          </a:xfrm>
        </p:spPr>
        <p:txBody>
          <a:bodyPr>
            <a:normAutofit/>
          </a:bodyPr>
          <a:lstStyle/>
          <a:p>
            <a:r>
              <a:rPr lang="en-US" sz="3200" u="sng" smtClean="0"/>
              <a:t>Câu hỏi d.</a:t>
            </a:r>
            <a:endParaRPr lang="en-US" sz="3200" u="sng"/>
          </a:p>
        </p:txBody>
      </p:sp>
      <p:sp>
        <p:nvSpPr>
          <p:cNvPr id="3" name="Content Placeholder 2"/>
          <p:cNvSpPr>
            <a:spLocks noGrp="1"/>
          </p:cNvSpPr>
          <p:nvPr>
            <p:ph idx="1"/>
          </p:nvPr>
        </p:nvSpPr>
        <p:spPr>
          <a:xfrm>
            <a:off x="191729" y="1825625"/>
            <a:ext cx="12150213" cy="4351338"/>
          </a:xfrm>
        </p:spPr>
        <p:txBody>
          <a:bodyPr/>
          <a:lstStyle/>
          <a:p>
            <a:pPr marL="0" indent="0">
              <a:buNone/>
            </a:pPr>
            <a:r>
              <a:rPr lang="en-US" smtClean="0"/>
              <a:t>-Cái lợi của khiêm tốn</a:t>
            </a:r>
          </a:p>
          <a:p>
            <a:pPr marL="0" indent="0">
              <a:buNone/>
            </a:pPr>
            <a:r>
              <a:rPr lang="en-US" smtClean="0"/>
              <a:t>-Cái hại của không khiêm tốn</a:t>
            </a:r>
          </a:p>
          <a:p>
            <a:pPr marL="0" indent="0">
              <a:buNone/>
            </a:pPr>
            <a:r>
              <a:rPr lang="en-US" smtClean="0"/>
              <a:t>-Nguyên nhân của thói không khiêm tốn</a:t>
            </a:r>
          </a:p>
          <a:p>
            <a:pPr marL="0" indent="0">
              <a:buNone/>
            </a:pPr>
            <a:r>
              <a:rPr lang="en-US" i="1" smtClean="0">
                <a:solidFill>
                  <a:srgbClr val="0070C0"/>
                </a:solidFill>
              </a:rPr>
              <a:t>-&gt; </a:t>
            </a:r>
            <a:r>
              <a:rPr lang="en-US" sz="3000" i="1" smtClean="0">
                <a:solidFill>
                  <a:srgbClr val="0070C0"/>
                </a:solidFill>
              </a:rPr>
              <a:t>Nội dung của giải thích, vì giúp ta hiểu được bản chất của lòng khiêm tốn</a:t>
            </a:r>
            <a:endParaRPr lang="en-US" sz="3000" i="1">
              <a:solidFill>
                <a:srgbClr val="0070C0"/>
              </a:solidFill>
            </a:endParaRPr>
          </a:p>
        </p:txBody>
      </p:sp>
    </p:spTree>
    <p:extLst>
      <p:ext uri="{BB962C8B-B14F-4D97-AF65-F5344CB8AC3E}">
        <p14:creationId xmlns:p14="http://schemas.microsoft.com/office/powerpoint/2010/main" val="169213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8283" y="406365"/>
            <a:ext cx="4642339" cy="816744"/>
          </a:xfrm>
          <a:solidFill>
            <a:schemeClr val="bg1"/>
          </a:solidFill>
        </p:spPr>
        <p:txBody>
          <a:bodyPr/>
          <a:lstStyle/>
          <a:p>
            <a:endParaRPr lang="en-US"/>
          </a:p>
        </p:txBody>
      </p:sp>
      <p:sp>
        <p:nvSpPr>
          <p:cNvPr id="3" name="Content Placeholder 2"/>
          <p:cNvSpPr>
            <a:spLocks noGrp="1"/>
          </p:cNvSpPr>
          <p:nvPr>
            <p:ph idx="1"/>
          </p:nvPr>
        </p:nvSpPr>
        <p:spPr>
          <a:xfrm>
            <a:off x="309487" y="493449"/>
            <a:ext cx="11479237" cy="5766154"/>
          </a:xfrm>
        </p:spPr>
        <p:txBody>
          <a:bodyPr>
            <a:noAutofit/>
          </a:bodyPr>
          <a:lstStyle/>
          <a:p>
            <a:pPr marL="0" indent="0" algn="just">
              <a:buNone/>
            </a:pPr>
            <a:r>
              <a:rPr lang="en-US" sz="2200" smtClean="0"/>
              <a:t>     </a:t>
            </a:r>
            <a:r>
              <a:rPr lang="en-US" sz="1900" b="1" smtClean="0"/>
              <a:t>Lòng khiêm tốn có thể được coi là một bản tính căn bản cho con người  trong nghệ thuật xử thế và đối đãi với sự vật. </a:t>
            </a:r>
          </a:p>
          <a:p>
            <a:pPr marL="0" indent="338138" algn="just">
              <a:buNone/>
            </a:pPr>
            <a:r>
              <a:rPr lang="en-US" sz="1900" b="1" smtClean="0"/>
              <a:t>Điều quan trọng của khiêm tốn là chính nó đã tự nâng cao giá trị cá nhân của con người trong xã hội. Khiêm tốn là biểu hiện của con người đứng đắn, biết sống theo thời và biết nhìn xa. Con người khiêm tốn bao giờ cũng là người thường thành công trong lĩnh vực giao tiếp với mọi người. </a:t>
            </a:r>
          </a:p>
          <a:p>
            <a:pPr marL="0" indent="55563" algn="just">
              <a:buNone/>
            </a:pPr>
            <a:r>
              <a:rPr lang="en-US" sz="1900" b="1" smtClean="0"/>
              <a:t>    Vậy khiêm tốn là gì ? Khiêm tốn là tính nhã nhặn, biết sống một cách nhún nhường, luôn luôn hướng về phía tiến bộ, tự khép mình vào những khuôn thước của cuộc đời, bao giờ cũng không ngừng học hỏi. Hoài bão lớn nhất của con người là tiến mãi không ngừng nhưng không nhằm mục đích khoe khoang, tự đề cao cá nhân mình trước người khác. </a:t>
            </a:r>
          </a:p>
          <a:p>
            <a:pPr marL="0" indent="168275" algn="just">
              <a:buNone/>
            </a:pPr>
            <a:r>
              <a:rPr lang="en-US" sz="1900" b="1" smtClean="0"/>
              <a:t>   Người có tính khiêm tốn thường hay tự cho mình là kém, còn phải phấn đấu nhiều, trau dồi thêm, cần được trao đổi, học hỏi nhiều them nữa. Người có tính khiêm tốn không bao giờ chịu chấp nhận sự thành công của cá nhân mình trong hoàn cảnh hiện tại, lúc nào cũng cho sự thành công của mình là tầm thường, không đáng kể, luôn luôn tìm cách để học hỏi thêm nữa.  </a:t>
            </a:r>
          </a:p>
          <a:p>
            <a:pPr marL="0" indent="338138" algn="just">
              <a:buNone/>
            </a:pPr>
            <a:r>
              <a:rPr lang="en-US" sz="1900" b="1" smtClean="0"/>
              <a:t>Tại sao con người lại phải khiêm tốn như thế ? Đó là vì cuộc đời là một cuộc đấu tranh bất tận, mà tài nghệ của mỗi cá nhân tuy là quan trọng, nhưng thật ra chỉ là những giọt nước bé nhỏ giữa đại dương bao la. Sự hiểu biết của mỗi cá nhân không thể đem so sánh với mọi người cùng chung sống với mình. Vì thế, dù tài năng đến đâu cũng luôn luôn phải học thêm, học mãi mãi. </a:t>
            </a:r>
          </a:p>
          <a:p>
            <a:pPr marL="0" indent="338138" algn="just">
              <a:buNone/>
            </a:pPr>
            <a:r>
              <a:rPr lang="en-US" sz="1900" b="1" smtClean="0"/>
              <a:t>Tóm lại, con người khiêm tốn là con người hoàn toàn biết mình, hiểu người, không tự mình đề cao vai trò, ca tụng chiến công cá nhân mình cũng như không bao giờ chấp nhận một ý thức chịu thua mang nhiêu mặc cảm tự ti đối với mọi người. </a:t>
            </a:r>
          </a:p>
          <a:p>
            <a:pPr marL="0" indent="338138" algn="just">
              <a:buNone/>
            </a:pPr>
            <a:r>
              <a:rPr lang="en-US" sz="1900" b="1" smtClean="0"/>
              <a:t>Khiêm tốn là một điều không thể thiếu cho những ai muốn thành công trên con đường đời.</a:t>
            </a:r>
          </a:p>
          <a:p>
            <a:pPr marL="0" indent="682625">
              <a:buNone/>
            </a:pPr>
            <a:endParaRPr lang="en-US" sz="1900" b="1"/>
          </a:p>
        </p:txBody>
      </p:sp>
      <p:sp>
        <p:nvSpPr>
          <p:cNvPr id="4" name="Rectangle 3"/>
          <p:cNvSpPr/>
          <p:nvPr/>
        </p:nvSpPr>
        <p:spPr>
          <a:xfrm>
            <a:off x="3818140" y="28136"/>
            <a:ext cx="3976217" cy="553998"/>
          </a:xfrm>
          <a:prstGeom prst="rect">
            <a:avLst/>
          </a:prstGeom>
          <a:noFill/>
        </p:spPr>
        <p:txBody>
          <a:bodyPr wrap="square" lIns="91440" tIns="45720" rIns="91440" bIns="45720">
            <a:spAutoFit/>
          </a:bodyPr>
          <a:lstStyle/>
          <a:p>
            <a:pPr algn="ctr"/>
            <a:r>
              <a:rPr lang="en-US" sz="3000" smtClean="0">
                <a:ln w="22225">
                  <a:solidFill>
                    <a:srgbClr val="FF0000"/>
                  </a:solidFill>
                  <a:prstDash val="solid"/>
                </a:ln>
                <a:solidFill>
                  <a:srgbClr val="FF0000"/>
                </a:solidFill>
                <a:effectLst>
                  <a:outerShdw blurRad="50800" dist="38100" dir="2700000" algn="tl" rotWithShape="0">
                    <a:prstClr val="black">
                      <a:alpha val="40000"/>
                    </a:prstClr>
                  </a:outerShdw>
                </a:effectLst>
              </a:rPr>
              <a:t>Lòng khiêm tốn</a:t>
            </a:r>
            <a:endParaRPr lang="en-US" sz="3000">
              <a:ln w="22225">
                <a:solidFill>
                  <a:srgbClr val="FF0000"/>
                </a:solidFill>
                <a:prstDash val="solid"/>
              </a:ln>
              <a:solidFill>
                <a:srgbClr val="FF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102729953"/>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stretch>
            <a:fillRect l="-18000" t="-38000" r="-20000" b="-4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91570" y="3062297"/>
            <a:ext cx="10917072" cy="1325563"/>
          </a:xfrm>
        </p:spPr>
        <p:txBody>
          <a:bodyPr>
            <a:noAutofit/>
          </a:bodyPr>
          <a:lstStyle/>
          <a:p>
            <a:r>
              <a:rPr lang="en-US" sz="3000" smtClean="0">
                <a:latin typeface="Times New Roman" panose="02020603050405020304" pitchFamily="18" charset="0"/>
                <a:cs typeface="Times New Roman" panose="02020603050405020304" pitchFamily="18" charset="0"/>
              </a:rPr>
              <a:t>*Trong đời sống, giải thích giúp ta hiểu rõ những điều chưa biết trong mọi lĩnh vực.</a:t>
            </a:r>
            <a:br>
              <a:rPr lang="en-US" sz="3000" smtClean="0">
                <a:latin typeface="Times New Roman" panose="02020603050405020304" pitchFamily="18" charset="0"/>
                <a:cs typeface="Times New Roman" panose="02020603050405020304" pitchFamily="18" charset="0"/>
              </a:rPr>
            </a:br>
            <a:r>
              <a:rPr lang="en-US" sz="3000" smtClean="0">
                <a:latin typeface="Times New Roman" panose="02020603050405020304" pitchFamily="18" charset="0"/>
                <a:cs typeface="Times New Roman" panose="02020603050405020304" pitchFamily="18" charset="0"/>
              </a:rPr>
              <a:t/>
            </a:r>
            <a:br>
              <a:rPr lang="en-US" sz="3000" smtClean="0">
                <a:latin typeface="Times New Roman" panose="02020603050405020304" pitchFamily="18" charset="0"/>
                <a:cs typeface="Times New Roman" panose="02020603050405020304" pitchFamily="18" charset="0"/>
              </a:rPr>
            </a:br>
            <a:r>
              <a:rPr lang="en-US" sz="3000" smtClean="0">
                <a:latin typeface="Times New Roman" panose="02020603050405020304" pitchFamily="18" charset="0"/>
                <a:cs typeface="Times New Roman" panose="02020603050405020304" pitchFamily="18" charset="0"/>
              </a:rPr>
              <a:t>*</a:t>
            </a:r>
            <a:r>
              <a:rPr lang="en-US" sz="3000" b="1" i="1" smtClean="0">
                <a:latin typeface="Times New Roman" panose="02020603050405020304" pitchFamily="18" charset="0"/>
                <a:cs typeface="Times New Roman" panose="02020603050405020304" pitchFamily="18" charset="0"/>
              </a:rPr>
              <a:t>Giải thích trong văn nghị luận</a:t>
            </a:r>
            <a:r>
              <a:rPr lang="en-US" sz="3000" smtClean="0">
                <a:latin typeface="Times New Roman" panose="02020603050405020304" pitchFamily="18" charset="0"/>
                <a:cs typeface="Times New Roman" panose="02020603050405020304" pitchFamily="18" charset="0"/>
              </a:rPr>
              <a:t> là làm cho người đọc hiểu rõ các tư tưởng, đạo lí, phẩm chất…nhằm nâng cao trí tuệ, bồi dưỡng tình cảm.</a:t>
            </a:r>
            <a:br>
              <a:rPr lang="en-US" sz="3000" smtClean="0">
                <a:latin typeface="Times New Roman" panose="02020603050405020304" pitchFamily="18" charset="0"/>
                <a:cs typeface="Times New Roman" panose="02020603050405020304" pitchFamily="18" charset="0"/>
              </a:rPr>
            </a:br>
            <a:r>
              <a:rPr lang="en-US" sz="3000" smtClean="0">
                <a:latin typeface="Times New Roman" panose="02020603050405020304" pitchFamily="18" charset="0"/>
                <a:cs typeface="Times New Roman" panose="02020603050405020304" pitchFamily="18" charset="0"/>
              </a:rPr>
              <a:t/>
            </a:r>
            <a:br>
              <a:rPr lang="en-US" sz="3000" smtClean="0">
                <a:latin typeface="Times New Roman" panose="02020603050405020304" pitchFamily="18" charset="0"/>
                <a:cs typeface="Times New Roman" panose="02020603050405020304" pitchFamily="18" charset="0"/>
              </a:rPr>
            </a:br>
            <a:r>
              <a:rPr lang="en-US" sz="3000" smtClean="0">
                <a:latin typeface="Times New Roman" panose="02020603050405020304" pitchFamily="18" charset="0"/>
                <a:cs typeface="Times New Roman" panose="02020603050405020304" pitchFamily="18" charset="0"/>
              </a:rPr>
              <a:t>*Các cách giải thích phổ biến: </a:t>
            </a:r>
            <a:r>
              <a:rPr lang="en-US" sz="3000" i="1" smtClean="0">
                <a:latin typeface="Times New Roman" panose="02020603050405020304" pitchFamily="18" charset="0"/>
                <a:cs typeface="Times New Roman" panose="02020603050405020304" pitchFamily="18" charset="0"/>
              </a:rPr>
              <a:t>nêu định nghĩa, nêu biểu hiện, chỉ ra lợi ích, tác hại, so sánh đối chiếu với các sự vật khác, …</a:t>
            </a:r>
            <a:br>
              <a:rPr lang="en-US" sz="3000" i="1" smtClean="0">
                <a:latin typeface="Times New Roman" panose="02020603050405020304" pitchFamily="18" charset="0"/>
                <a:cs typeface="Times New Roman" panose="02020603050405020304" pitchFamily="18" charset="0"/>
              </a:rPr>
            </a:br>
            <a:r>
              <a:rPr lang="en-US" sz="3000" i="1" smtClean="0">
                <a:latin typeface="Times New Roman" panose="02020603050405020304" pitchFamily="18" charset="0"/>
                <a:cs typeface="Times New Roman" panose="02020603050405020304" pitchFamily="18" charset="0"/>
              </a:rPr>
              <a:t/>
            </a:r>
            <a:br>
              <a:rPr lang="en-US" sz="3000" i="1" smtClean="0">
                <a:latin typeface="Times New Roman" panose="02020603050405020304" pitchFamily="18" charset="0"/>
                <a:cs typeface="Times New Roman" panose="02020603050405020304" pitchFamily="18" charset="0"/>
              </a:rPr>
            </a:br>
            <a:r>
              <a:rPr lang="en-US" sz="3000" smtClean="0">
                <a:latin typeface="Times New Roman" panose="02020603050405020304" pitchFamily="18" charset="0"/>
                <a:cs typeface="Times New Roman" panose="02020603050405020304" pitchFamily="18" charset="0"/>
              </a:rPr>
              <a:t>*Bài văn giải thích cần </a:t>
            </a:r>
            <a:r>
              <a:rPr lang="en-US" sz="3000" u="sng" smtClean="0">
                <a:latin typeface="Times New Roman" panose="02020603050405020304" pitchFamily="18" charset="0"/>
                <a:cs typeface="Times New Roman" panose="02020603050405020304" pitchFamily="18" charset="0"/>
              </a:rPr>
              <a:t>bố cục mạch lạc, ngôn ngữ chắt lọc, diễn đạt dễ hiểu. </a:t>
            </a:r>
            <a:br>
              <a:rPr lang="en-US" sz="3000" u="sng" smtClean="0">
                <a:latin typeface="Times New Roman" panose="02020603050405020304" pitchFamily="18" charset="0"/>
                <a:cs typeface="Times New Roman" panose="02020603050405020304" pitchFamily="18" charset="0"/>
              </a:rPr>
            </a:br>
            <a:r>
              <a:rPr lang="en-US" sz="3000" smtClean="0">
                <a:latin typeface="Times New Roman" panose="02020603050405020304" pitchFamily="18" charset="0"/>
                <a:cs typeface="Times New Roman" panose="02020603050405020304" pitchFamily="18" charset="0"/>
              </a:rPr>
              <a:t/>
            </a:r>
            <a:br>
              <a:rPr lang="en-US" sz="3000" smtClean="0">
                <a:latin typeface="Times New Roman" panose="02020603050405020304" pitchFamily="18" charset="0"/>
                <a:cs typeface="Times New Roman" panose="02020603050405020304" pitchFamily="18" charset="0"/>
              </a:rPr>
            </a:br>
            <a:r>
              <a:rPr lang="en-US" sz="3000" smtClean="0">
                <a:latin typeface="Times New Roman" panose="02020603050405020304" pitchFamily="18" charset="0"/>
                <a:cs typeface="Times New Roman" panose="02020603050405020304" pitchFamily="18" charset="0"/>
              </a:rPr>
              <a:t>*Muốn làm tốt bài giải thích, phải đọc, phải nghiên cứu tri thức và vận dụng linh hoạt các thao tác giải thích cho phù hợp.   </a:t>
            </a:r>
            <a:endParaRPr lang="en-US" sz="300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5785" y="736980"/>
            <a:ext cx="10562230" cy="4358550"/>
          </a:xfrm>
        </p:spPr>
        <p:txBody>
          <a:bodyPr/>
          <a:lstStyle/>
          <a:p>
            <a:pPr marL="0" indent="0">
              <a:buNone/>
            </a:pPr>
            <a:endParaRPr lang="en-US" smtClean="0"/>
          </a:p>
          <a:p>
            <a:pPr marL="0" indent="0">
              <a:buNone/>
            </a:pPr>
            <a:endParaRPr lang="en-US"/>
          </a:p>
        </p:txBody>
      </p:sp>
      <p:sp>
        <p:nvSpPr>
          <p:cNvPr id="5" name="Rectangle 4"/>
          <p:cNvSpPr/>
          <p:nvPr/>
        </p:nvSpPr>
        <p:spPr>
          <a:xfrm>
            <a:off x="4319093" y="-50579"/>
            <a:ext cx="3191069" cy="8692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smtClean="0">
                <a:solidFill>
                  <a:srgbClr val="FF0000"/>
                </a:solidFill>
              </a:rPr>
              <a:t>Ghi nhớ</a:t>
            </a:r>
            <a:endParaRPr lang="en-US" sz="4400" b="1">
              <a:solidFill>
                <a:srgbClr val="FF0000"/>
              </a:solidFill>
            </a:endParaRPr>
          </a:p>
        </p:txBody>
      </p:sp>
    </p:spTree>
    <p:extLst>
      <p:ext uri="{BB962C8B-B14F-4D97-AF65-F5344CB8AC3E}">
        <p14:creationId xmlns:p14="http://schemas.microsoft.com/office/powerpoint/2010/main" val="4105728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stretch>
            <a:fillRect l="-12000" r="-10000" b="-6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38679" y="-169941"/>
            <a:ext cx="6004366" cy="950103"/>
          </a:xfrm>
        </p:spPr>
        <p:txBody>
          <a:bodyPr/>
          <a:lstStyle/>
          <a:p>
            <a:endParaRPr lang="en-US"/>
          </a:p>
        </p:txBody>
      </p:sp>
      <p:sp>
        <p:nvSpPr>
          <p:cNvPr id="3" name="Content Placeholder 2"/>
          <p:cNvSpPr>
            <a:spLocks noGrp="1"/>
          </p:cNvSpPr>
          <p:nvPr>
            <p:ph idx="1"/>
          </p:nvPr>
        </p:nvSpPr>
        <p:spPr>
          <a:xfrm>
            <a:off x="764019" y="595505"/>
            <a:ext cx="10515600" cy="4351338"/>
          </a:xfrm>
        </p:spPr>
        <p:txBody>
          <a:bodyPr>
            <a:noAutofit/>
          </a:bodyPr>
          <a:lstStyle/>
          <a:p>
            <a:pPr marL="0" indent="341313" algn="just">
              <a:buNone/>
            </a:pPr>
            <a:r>
              <a:rPr lang="en-US" sz="2500" b="1" smtClean="0">
                <a:latin typeface="Times New Roman" panose="02020603050405020304" pitchFamily="18" charset="0"/>
                <a:cs typeface="Times New Roman" panose="02020603050405020304" pitchFamily="18" charset="0"/>
              </a:rPr>
              <a:t>Lòng nhân đạo tức là lòng biết thương người. Thế nào là biết thương người và thế nào là lòng nhân đạo ?</a:t>
            </a:r>
          </a:p>
          <a:p>
            <a:pPr marL="0" indent="341313" algn="just">
              <a:buNone/>
            </a:pPr>
            <a:r>
              <a:rPr lang="en-US" sz="2500" b="1" smtClean="0">
                <a:latin typeface="Times New Roman" panose="02020603050405020304" pitchFamily="18" charset="0"/>
                <a:cs typeface="Times New Roman" panose="02020603050405020304" pitchFamily="18" charset="0"/>
              </a:rPr>
              <a:t>Hằng ngày chúng ta thường có dịp tiếp xúc với đời sống bên ngoài, trước mắt chúng ta, loài người còn đầy rẫy những cảnh khổ. Từ một ông lão già nua răng long tóc bạc, lẽ ra phải được sống trong sự chăm sóc đùm bọc của con cháu, thế mà ông lão ấy phải sống kiếp đời hành khất sống bằng bố thí của kẻ qua đường, đến một đứa trẻ thơ, quá bé bỏng mà lại sống bằng cách đi nhặt từng mẩu bánh của người khác ăn dở, thay vì được cha mẹ nuôi nấng, dạy dỗ…</a:t>
            </a:r>
          </a:p>
          <a:p>
            <a:pPr marL="0" indent="341313" algn="just">
              <a:buNone/>
            </a:pPr>
            <a:r>
              <a:rPr lang="en-US" sz="2500" b="1" smtClean="0">
                <a:latin typeface="Times New Roman" panose="02020603050405020304" pitchFamily="18" charset="0"/>
                <a:cs typeface="Times New Roman" panose="02020603050405020304" pitchFamily="18" charset="0"/>
              </a:rPr>
              <a:t>Những hình ảnh ấy và thảm trạng ấy khiến cho mọi người xót thương và tìm cách giúp đỡ. Đó chính là lòng nhân đạo.</a:t>
            </a:r>
          </a:p>
          <a:p>
            <a:pPr marL="0" indent="341313" algn="just">
              <a:buNone/>
            </a:pPr>
            <a:r>
              <a:rPr lang="en-US" sz="2500" b="1" smtClean="0">
                <a:latin typeface="Times New Roman" panose="02020603050405020304" pitchFamily="18" charset="0"/>
                <a:cs typeface="Times New Roman" panose="02020603050405020304" pitchFamily="18" charset="0"/>
              </a:rPr>
              <a:t>Con người cần phải phát huy lòng nhân đạo của mình đối với mọi người xung quanh. Thánh Găng – đi có một phương châm: “Chinh phục được mọi người ai cũng cho là khó, nhưng tạo được tình thương, lòng nhân đạo, sự thông cảm giữa con người với con người lại càng khó hơn. Điều kiện duy nhất để tạo sự kính yêu và mến phục đối với quần chúng, tốt nhất là phải làm sao phát huy lòng nhân đạo đến cùng và tột độ vậy”.</a:t>
            </a:r>
            <a:endParaRPr lang="en-US" sz="2500" b="1">
              <a:latin typeface="Times New Roman" panose="02020603050405020304" pitchFamily="18" charset="0"/>
              <a:cs typeface="Times New Roman" panose="02020603050405020304" pitchFamily="18" charset="0"/>
            </a:endParaRPr>
          </a:p>
        </p:txBody>
      </p:sp>
      <p:sp>
        <p:nvSpPr>
          <p:cNvPr id="4" name="Rectangle 3"/>
          <p:cNvSpPr/>
          <p:nvPr/>
        </p:nvSpPr>
        <p:spPr>
          <a:xfrm>
            <a:off x="4213763" y="110773"/>
            <a:ext cx="3460695" cy="541995"/>
          </a:xfrm>
          <a:prstGeom prst="rect">
            <a:avLst/>
          </a:prstGeom>
          <a:noFill/>
          <a:effectLst>
            <a:outerShdw blurRad="50800" dist="38100" dir="16200000" rotWithShape="0">
              <a:srgbClr val="FFFF00">
                <a:alpha val="40000"/>
              </a:srgbClr>
            </a:outerShdw>
          </a:effectLst>
        </p:spPr>
        <p:txBody>
          <a:bodyPr wrap="none" lIns="91440" tIns="45720" rIns="91440" bIns="45720">
            <a:prstTxWarp prst="textChevron">
              <a:avLst/>
            </a:prstTxWarp>
            <a:spAutoFit/>
          </a:bodyPr>
          <a:lstStyle/>
          <a:p>
            <a:pPr algn="ctr"/>
            <a:r>
              <a:rPr lang="en-US" sz="5400" b="1" smtClean="0">
                <a:ln w="0"/>
                <a:solidFill>
                  <a:srgbClr val="FF0000"/>
                </a:solidFill>
                <a:effectLst>
                  <a:outerShdw blurRad="38100" dist="25400" dir="5400000" algn="ctr" rotWithShape="0">
                    <a:srgbClr val="6E747A">
                      <a:alpha val="43000"/>
                    </a:srgbClr>
                  </a:outerShdw>
                </a:effectLst>
              </a:rPr>
              <a:t>Lòng nhân đạo</a:t>
            </a:r>
            <a:endParaRPr lang="en-US" sz="5400" b="1" cap="none" spc="0">
              <a:ln w="0"/>
              <a:solidFill>
                <a:srgbClr val="FF0000"/>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256065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00" y="-89618"/>
            <a:ext cx="10515600" cy="1325563"/>
          </a:xfrm>
        </p:spPr>
        <p:txBody>
          <a:bodyPr>
            <a:normAutofit/>
          </a:bodyPr>
          <a:lstStyle/>
          <a:p>
            <a:r>
              <a:rPr lang="en-US" sz="3200" smtClean="0">
                <a:solidFill>
                  <a:srgbClr val="FF0000"/>
                </a:solidFill>
              </a:rPr>
              <a:t>BT1 (SGK trang 70)</a:t>
            </a:r>
            <a:endParaRPr lang="en-US" sz="3200">
              <a:solidFill>
                <a:srgbClr val="FF0000"/>
              </a:solidFill>
            </a:endParaRPr>
          </a:p>
        </p:txBody>
      </p:sp>
      <p:sp>
        <p:nvSpPr>
          <p:cNvPr id="3" name="Content Placeholder 2"/>
          <p:cNvSpPr>
            <a:spLocks noGrp="1"/>
          </p:cNvSpPr>
          <p:nvPr>
            <p:ph idx="1"/>
          </p:nvPr>
        </p:nvSpPr>
        <p:spPr>
          <a:xfrm>
            <a:off x="422100" y="876364"/>
            <a:ext cx="11425516" cy="5791631"/>
          </a:xfrm>
        </p:spPr>
        <p:txBody>
          <a:bodyPr>
            <a:noAutofit/>
          </a:bodyPr>
          <a:lstStyle/>
          <a:p>
            <a:pPr marL="0" indent="0">
              <a:buNone/>
            </a:pPr>
            <a:r>
              <a:rPr lang="en-US" sz="2600" b="1" smtClean="0"/>
              <a:t>*</a:t>
            </a:r>
            <a:r>
              <a:rPr lang="vi-VN" sz="2600" b="1" smtClean="0"/>
              <a:t>Vấn </a:t>
            </a:r>
            <a:r>
              <a:rPr lang="vi-VN" sz="2600" b="1"/>
              <a:t>đề được giải thích</a:t>
            </a:r>
            <a:r>
              <a:rPr lang="vi-VN" sz="2600" b="1" smtClean="0"/>
              <a:t>:</a:t>
            </a:r>
            <a:r>
              <a:rPr lang="en-US" sz="2600" b="1" smtClean="0"/>
              <a:t>  </a:t>
            </a:r>
            <a:r>
              <a:rPr lang="vi-VN" sz="2600" smtClean="0"/>
              <a:t>Lòng </a:t>
            </a:r>
            <a:r>
              <a:rPr lang="vi-VN" sz="2600"/>
              <a:t>nhân đạo. </a:t>
            </a:r>
            <a:endParaRPr lang="en-US" sz="2600" smtClean="0"/>
          </a:p>
          <a:p>
            <a:pPr marL="0" indent="0">
              <a:buNone/>
            </a:pPr>
            <a:endParaRPr lang="vi-VN" sz="2600"/>
          </a:p>
          <a:p>
            <a:pPr marL="0" indent="0">
              <a:buNone/>
            </a:pPr>
            <a:r>
              <a:rPr lang="en-US" sz="2600" smtClean="0"/>
              <a:t>*</a:t>
            </a:r>
            <a:r>
              <a:rPr lang="vi-VN" sz="2600" b="1" smtClean="0"/>
              <a:t>Phương </a:t>
            </a:r>
            <a:r>
              <a:rPr lang="vi-VN" sz="2600" b="1"/>
              <a:t>pháp giải thích trong bài</a:t>
            </a:r>
            <a:r>
              <a:rPr lang="vi-VN" sz="2600" b="1" smtClean="0"/>
              <a:t>:</a:t>
            </a:r>
            <a:endParaRPr lang="vi-VN" sz="2600"/>
          </a:p>
          <a:p>
            <a:pPr marL="0" indent="0" algn="just">
              <a:buNone/>
            </a:pPr>
            <a:r>
              <a:rPr lang="vi-VN" sz="2600" smtClean="0"/>
              <a:t>+</a:t>
            </a:r>
            <a:r>
              <a:rPr lang="vi-VN" sz="2600" b="1" smtClean="0">
                <a:solidFill>
                  <a:srgbClr val="0070C0"/>
                </a:solidFill>
              </a:rPr>
              <a:t>Nêu </a:t>
            </a:r>
            <a:r>
              <a:rPr lang="vi-VN" sz="2600" b="1">
                <a:solidFill>
                  <a:srgbClr val="0070C0"/>
                </a:solidFill>
              </a:rPr>
              <a:t>định nghĩa</a:t>
            </a:r>
            <a:r>
              <a:rPr lang="vi-VN" sz="2600" b="1"/>
              <a:t> </a:t>
            </a:r>
            <a:r>
              <a:rPr lang="vi-VN" sz="2600" smtClean="0"/>
              <a:t>(</a:t>
            </a:r>
            <a:r>
              <a:rPr lang="en-US" sz="2600" smtClean="0"/>
              <a:t>.</a:t>
            </a:r>
            <a:r>
              <a:rPr lang="vi-VN" sz="2600" smtClean="0"/>
              <a:t>..</a:t>
            </a:r>
            <a:r>
              <a:rPr lang="vi-VN" sz="2600"/>
              <a:t>là lòng biết thương người)</a:t>
            </a:r>
          </a:p>
          <a:p>
            <a:pPr algn="just"/>
            <a:endParaRPr lang="vi-VN" sz="2600"/>
          </a:p>
          <a:p>
            <a:pPr marL="0" indent="0" algn="just">
              <a:buNone/>
            </a:pPr>
            <a:r>
              <a:rPr lang="vi-VN" sz="2600" smtClean="0"/>
              <a:t>+</a:t>
            </a:r>
            <a:r>
              <a:rPr lang="vi-VN" sz="2600" b="1" smtClean="0">
                <a:solidFill>
                  <a:srgbClr val="0070C0"/>
                </a:solidFill>
              </a:rPr>
              <a:t>Đưa </a:t>
            </a:r>
            <a:r>
              <a:rPr lang="vi-VN" sz="2600" b="1">
                <a:solidFill>
                  <a:srgbClr val="0070C0"/>
                </a:solidFill>
              </a:rPr>
              <a:t>ra các biểu hiện, so sánh đối chiếu </a:t>
            </a:r>
            <a:r>
              <a:rPr lang="vi-VN" sz="2600"/>
              <a:t>với các hiện tượng khác (..từ một ông lão…lẽ ra …, một đứa trẻ thơ…thay vì...)</a:t>
            </a:r>
          </a:p>
          <a:p>
            <a:pPr algn="just"/>
            <a:endParaRPr lang="vi-VN" sz="2600"/>
          </a:p>
          <a:p>
            <a:pPr marL="0" indent="0" algn="just">
              <a:buNone/>
            </a:pPr>
            <a:r>
              <a:rPr lang="vi-VN" sz="2600" smtClean="0"/>
              <a:t>+</a:t>
            </a:r>
            <a:r>
              <a:rPr lang="en-US" sz="3000" b="1" smtClean="0">
                <a:solidFill>
                  <a:srgbClr val="0070C0"/>
                </a:solidFill>
                <a:latin typeface="Times New Roman" panose="02020603050405020304" pitchFamily="18" charset="0"/>
                <a:cs typeface="Times New Roman" panose="02020603050405020304" pitchFamily="18" charset="0"/>
              </a:rPr>
              <a:t>Khẳng định ý nghĩa</a:t>
            </a:r>
            <a:r>
              <a:rPr lang="en-US" sz="2600" b="1" smtClean="0">
                <a:solidFill>
                  <a:srgbClr val="0070C0"/>
                </a:solidFill>
                <a:latin typeface="Times New Roman" panose="02020603050405020304" pitchFamily="18" charset="0"/>
                <a:cs typeface="Times New Roman" panose="02020603050405020304" pitchFamily="18" charset="0"/>
              </a:rPr>
              <a:t> </a:t>
            </a:r>
            <a:r>
              <a:rPr lang="en-US" sz="2600" smtClean="0">
                <a:latin typeface="Times New Roman" panose="02020603050405020304" pitchFamily="18" charset="0"/>
                <a:cs typeface="Times New Roman" panose="02020603050405020304" pitchFamily="18" charset="0"/>
              </a:rPr>
              <a:t>của </a:t>
            </a:r>
            <a:r>
              <a:rPr lang="vi-VN" sz="2600" smtClean="0"/>
              <a:t>những </a:t>
            </a:r>
            <a:r>
              <a:rPr lang="vi-VN" sz="2600"/>
              <a:t>biểu </a:t>
            </a:r>
            <a:r>
              <a:rPr lang="vi-VN" sz="2600" smtClean="0"/>
              <a:t>hiện lòng </a:t>
            </a:r>
            <a:r>
              <a:rPr lang="vi-VN" sz="2600"/>
              <a:t>nhân </a:t>
            </a:r>
            <a:r>
              <a:rPr lang="vi-VN" sz="2600" smtClean="0"/>
              <a:t>đạo </a:t>
            </a:r>
            <a:r>
              <a:rPr lang="en-US" sz="2600" smtClean="0"/>
              <a:t>(</a:t>
            </a:r>
            <a:r>
              <a:rPr lang="vi-VN" sz="2600" smtClean="0"/>
              <a:t>Những </a:t>
            </a:r>
            <a:r>
              <a:rPr lang="vi-VN" sz="2600"/>
              <a:t>hình ảnh khiến cho mọi người xót thương và tìm cách giúp </a:t>
            </a:r>
            <a:r>
              <a:rPr lang="vi-VN" sz="2600" smtClean="0"/>
              <a:t>đỡ</a:t>
            </a:r>
            <a:r>
              <a:rPr lang="en-US" sz="2600" smtClean="0"/>
              <a:t> )</a:t>
            </a:r>
            <a:endParaRPr lang="vi-VN" sz="2600"/>
          </a:p>
          <a:p>
            <a:pPr algn="just"/>
            <a:endParaRPr lang="vi-VN" sz="2600"/>
          </a:p>
          <a:p>
            <a:pPr marL="0" indent="0" algn="just">
              <a:buNone/>
            </a:pPr>
            <a:r>
              <a:rPr lang="en-US" sz="2600" smtClean="0"/>
              <a:t> </a:t>
            </a:r>
            <a:r>
              <a:rPr lang="vi-VN" sz="2600" smtClean="0"/>
              <a:t>+</a:t>
            </a:r>
            <a:r>
              <a:rPr lang="vi-VN" sz="2600" b="1" smtClean="0">
                <a:solidFill>
                  <a:srgbClr val="0070C0"/>
                </a:solidFill>
              </a:rPr>
              <a:t>Đưa </a:t>
            </a:r>
            <a:r>
              <a:rPr lang="vi-VN" sz="2600" b="1">
                <a:solidFill>
                  <a:srgbClr val="0070C0"/>
                </a:solidFill>
              </a:rPr>
              <a:t>ra câu nói </a:t>
            </a:r>
            <a:r>
              <a:rPr lang="vi-VN" sz="2600"/>
              <a:t>của Thánh Găng – đi để kêu gọi mọi </a:t>
            </a:r>
            <a:r>
              <a:rPr lang="vi-VN" sz="2600" smtClean="0"/>
              <a:t>người</a:t>
            </a:r>
            <a:endParaRPr lang="vi-VN" sz="2600"/>
          </a:p>
          <a:p>
            <a:endParaRPr lang="en-US" sz="2500"/>
          </a:p>
        </p:txBody>
      </p:sp>
    </p:spTree>
    <p:extLst>
      <p:ext uri="{BB962C8B-B14F-4D97-AF65-F5344CB8AC3E}">
        <p14:creationId xmlns:p14="http://schemas.microsoft.com/office/powerpoint/2010/main" val="2590079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07989" y="2327564"/>
            <a:ext cx="4920376" cy="116378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chemeClr val="tx1"/>
                </a:solidFill>
                <a:latin typeface="Times New Roman" panose="02020603050405020304" pitchFamily="18" charset="0"/>
                <a:cs typeface="Times New Roman" panose="02020603050405020304" pitchFamily="18" charset="0"/>
              </a:rPr>
              <a:t>Giải thích trong văn nghị luận</a:t>
            </a:r>
            <a:endParaRPr lang="en-US" sz="2800" b="1">
              <a:solidFill>
                <a:schemeClr val="tx1"/>
              </a:solidFill>
              <a:latin typeface="Times New Roman" panose="02020603050405020304" pitchFamily="18" charset="0"/>
              <a:cs typeface="Times New Roman" panose="02020603050405020304" pitchFamily="18" charset="0"/>
            </a:endParaRPr>
          </a:p>
        </p:txBody>
      </p:sp>
      <p:cxnSp>
        <p:nvCxnSpPr>
          <p:cNvPr id="6" name="Straight Arrow Connector 5"/>
          <p:cNvCxnSpPr/>
          <p:nvPr/>
        </p:nvCxnSpPr>
        <p:spPr>
          <a:xfrm flipH="1" flipV="1">
            <a:off x="2030681" y="1674423"/>
            <a:ext cx="1721922" cy="93814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190005" y="0"/>
            <a:ext cx="3443844" cy="167442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i="1" smtClean="0">
                <a:solidFill>
                  <a:srgbClr val="FF0000"/>
                </a:solidFill>
                <a:latin typeface="Times New Roman" panose="02020603050405020304" pitchFamily="18" charset="0"/>
                <a:cs typeface="Times New Roman" panose="02020603050405020304" pitchFamily="18" charset="0"/>
              </a:rPr>
              <a:t>Là làm cho người đọc hiểu rõ những khái niệm về tư tưởng đạo lý, chuẩn mực hành vi,… </a:t>
            </a:r>
            <a:endParaRPr lang="en-US" sz="2400" i="1">
              <a:solidFill>
                <a:srgbClr val="FF0000"/>
              </a:solidFill>
              <a:latin typeface="Times New Roman" panose="02020603050405020304" pitchFamily="18" charset="0"/>
              <a:cs typeface="Times New Roman" panose="02020603050405020304" pitchFamily="18" charset="0"/>
            </a:endParaRPr>
          </a:p>
        </p:txBody>
      </p:sp>
      <p:cxnSp>
        <p:nvCxnSpPr>
          <p:cNvPr id="13" name="Straight Arrow Connector 12"/>
          <p:cNvCxnSpPr/>
          <p:nvPr/>
        </p:nvCxnSpPr>
        <p:spPr>
          <a:xfrm flipH="1">
            <a:off x="2318162" y="3431965"/>
            <a:ext cx="1508167" cy="71252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481164" y="4026257"/>
            <a:ext cx="1835016" cy="5099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88769" y="4166429"/>
            <a:ext cx="1802706" cy="166435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rot="1641163">
            <a:off x="1741060" y="2231334"/>
            <a:ext cx="2064477" cy="3943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rgbClr val="FF0000"/>
                </a:solidFill>
                <a:latin typeface="Times New Roman" panose="02020603050405020304" pitchFamily="18" charset="0"/>
                <a:cs typeface="Times New Roman" panose="02020603050405020304" pitchFamily="18" charset="0"/>
              </a:rPr>
              <a:t>Định nghĩa</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29" name="Rectangle 28"/>
          <p:cNvSpPr/>
          <p:nvPr/>
        </p:nvSpPr>
        <p:spPr>
          <a:xfrm rot="19896954">
            <a:off x="2455565" y="3236666"/>
            <a:ext cx="1343180" cy="3785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smtClean="0">
                <a:solidFill>
                  <a:srgbClr val="FF0000"/>
                </a:solidFill>
                <a:latin typeface="Times New Roman" panose="02020603050405020304" pitchFamily="18" charset="0"/>
                <a:cs typeface="Times New Roman" panose="02020603050405020304" pitchFamily="18" charset="0"/>
              </a:rPr>
              <a:t>Luận cứ</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30" name="Rectangle 29"/>
          <p:cNvSpPr/>
          <p:nvPr/>
        </p:nvSpPr>
        <p:spPr>
          <a:xfrm>
            <a:off x="839583" y="3625392"/>
            <a:ext cx="1669827" cy="978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smtClean="0">
                <a:solidFill>
                  <a:schemeClr val="tx1"/>
                </a:solidFill>
                <a:latin typeface="Times New Roman" panose="02020603050405020304" pitchFamily="18" charset="0"/>
                <a:cs typeface="Times New Roman" panose="02020603050405020304" pitchFamily="18" charset="0"/>
              </a:rPr>
              <a:t>Lí lẽ nhiều</a:t>
            </a:r>
            <a:endParaRPr lang="en-US" sz="2400">
              <a:solidFill>
                <a:schemeClr val="tx1"/>
              </a:solidFill>
              <a:latin typeface="Times New Roman" panose="02020603050405020304" pitchFamily="18" charset="0"/>
              <a:cs typeface="Times New Roman" panose="02020603050405020304" pitchFamily="18" charset="0"/>
            </a:endParaRPr>
          </a:p>
        </p:txBody>
      </p:sp>
      <p:sp>
        <p:nvSpPr>
          <p:cNvPr id="31" name="Rectangle 30"/>
          <p:cNvSpPr/>
          <p:nvPr/>
        </p:nvSpPr>
        <p:spPr>
          <a:xfrm rot="19010389">
            <a:off x="270425" y="4663273"/>
            <a:ext cx="1859154" cy="5029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smtClean="0">
                <a:solidFill>
                  <a:schemeClr val="tx1"/>
                </a:solidFill>
                <a:latin typeface="Times New Roman" panose="02020603050405020304" pitchFamily="18" charset="0"/>
                <a:cs typeface="Times New Roman" panose="02020603050405020304" pitchFamily="18" charset="0"/>
              </a:rPr>
              <a:t>Dẫn chứng ít</a:t>
            </a:r>
            <a:endParaRPr lang="en-US" sz="2400">
              <a:solidFill>
                <a:schemeClr val="tx1"/>
              </a:solidFill>
              <a:latin typeface="Times New Roman" panose="02020603050405020304" pitchFamily="18" charset="0"/>
              <a:cs typeface="Times New Roman" panose="02020603050405020304" pitchFamily="18" charset="0"/>
            </a:endParaRPr>
          </a:p>
        </p:txBody>
      </p:sp>
      <p:cxnSp>
        <p:nvCxnSpPr>
          <p:cNvPr id="33" name="Straight Arrow Connector 32"/>
          <p:cNvCxnSpPr/>
          <p:nvPr/>
        </p:nvCxnSpPr>
        <p:spPr>
          <a:xfrm>
            <a:off x="6378271" y="3491345"/>
            <a:ext cx="1126934" cy="142338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rot="2634163">
            <a:off x="6570935" y="3984495"/>
            <a:ext cx="1595408" cy="3943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rgbClr val="FF0000"/>
                </a:solidFill>
                <a:latin typeface="Times New Roman" panose="02020603050405020304" pitchFamily="18" charset="0"/>
                <a:cs typeface="Times New Roman" panose="02020603050405020304" pitchFamily="18" charset="0"/>
              </a:rPr>
              <a:t>Hình thức</a:t>
            </a:r>
            <a:endParaRPr lang="en-US" sz="2400" b="1">
              <a:solidFill>
                <a:srgbClr val="FF0000"/>
              </a:solidFill>
              <a:latin typeface="Times New Roman" panose="02020603050405020304" pitchFamily="18" charset="0"/>
              <a:cs typeface="Times New Roman" panose="02020603050405020304" pitchFamily="18" charset="0"/>
            </a:endParaRPr>
          </a:p>
        </p:txBody>
      </p:sp>
      <p:cxnSp>
        <p:nvCxnSpPr>
          <p:cNvPr id="38" name="Straight Arrow Connector 37"/>
          <p:cNvCxnSpPr/>
          <p:nvPr/>
        </p:nvCxnSpPr>
        <p:spPr>
          <a:xfrm flipV="1">
            <a:off x="7505205" y="4851261"/>
            <a:ext cx="1056904" cy="1187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505205" y="4919628"/>
            <a:ext cx="783772" cy="5821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8562109" y="4654087"/>
            <a:ext cx="3241964" cy="3943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Times New Roman" panose="02020603050405020304" pitchFamily="18" charset="0"/>
                <a:cs typeface="Times New Roman" panose="02020603050405020304" pitchFamily="18" charset="0"/>
              </a:rPr>
              <a:t>Bố cục logic, chặt chẽ</a:t>
            </a:r>
            <a:endParaRPr lang="en-US" sz="2400">
              <a:solidFill>
                <a:schemeClr val="tx1"/>
              </a:solidFill>
              <a:latin typeface="Times New Roman" panose="02020603050405020304" pitchFamily="18" charset="0"/>
              <a:cs typeface="Times New Roman" panose="02020603050405020304" pitchFamily="18" charset="0"/>
            </a:endParaRPr>
          </a:p>
        </p:txBody>
      </p:sp>
      <p:sp>
        <p:nvSpPr>
          <p:cNvPr id="45" name="Rectangle 44"/>
          <p:cNvSpPr/>
          <p:nvPr/>
        </p:nvSpPr>
        <p:spPr>
          <a:xfrm>
            <a:off x="8562108" y="5197949"/>
            <a:ext cx="3629891" cy="3943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Times New Roman" panose="02020603050405020304" pitchFamily="18" charset="0"/>
                <a:cs typeface="Times New Roman" panose="02020603050405020304" pitchFamily="18" charset="0"/>
              </a:rPr>
              <a:t>Ngôn từ trong sáng, dễ hiểu</a:t>
            </a:r>
            <a:endParaRPr lang="en-US" sz="2400">
              <a:solidFill>
                <a:schemeClr val="tx1"/>
              </a:solidFill>
              <a:latin typeface="Times New Roman" panose="02020603050405020304" pitchFamily="18" charset="0"/>
              <a:cs typeface="Times New Roman" panose="02020603050405020304" pitchFamily="18" charset="0"/>
            </a:endParaRPr>
          </a:p>
        </p:txBody>
      </p:sp>
      <p:cxnSp>
        <p:nvCxnSpPr>
          <p:cNvPr id="46" name="Straight Arrow Connector 45"/>
          <p:cNvCxnSpPr/>
          <p:nvPr/>
        </p:nvCxnSpPr>
        <p:spPr>
          <a:xfrm flipV="1">
            <a:off x="7458694" y="1555668"/>
            <a:ext cx="1697181" cy="77189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rot="19967951">
            <a:off x="7061317" y="1414891"/>
            <a:ext cx="2175928" cy="3943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rgbClr val="FF0000"/>
                </a:solidFill>
                <a:latin typeface="Times New Roman" panose="02020603050405020304" pitchFamily="18" charset="0"/>
                <a:cs typeface="Times New Roman" panose="02020603050405020304" pitchFamily="18" charset="0"/>
              </a:rPr>
              <a:t>Phương pháp</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55" name="Rounded Rectangle 54"/>
          <p:cNvSpPr/>
          <p:nvPr/>
        </p:nvSpPr>
        <p:spPr>
          <a:xfrm>
            <a:off x="9155875" y="233940"/>
            <a:ext cx="2719449" cy="3625392"/>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1200"/>
              </a:spcBef>
            </a:pPr>
            <a:r>
              <a:rPr lang="en-US" sz="2000" b="1" smtClean="0">
                <a:solidFill>
                  <a:schemeClr val="tx1"/>
                </a:solidFill>
                <a:latin typeface="Times New Roman" panose="02020603050405020304" pitchFamily="18" charset="0"/>
                <a:cs typeface="Times New Roman" panose="02020603050405020304" pitchFamily="18" charset="0"/>
              </a:rPr>
              <a:t>-</a:t>
            </a:r>
            <a:r>
              <a:rPr lang="en-US" sz="2000" b="1" i="1" smtClean="0">
                <a:solidFill>
                  <a:schemeClr val="tx1"/>
                </a:solidFill>
                <a:latin typeface="Times New Roman" panose="02020603050405020304" pitchFamily="18" charset="0"/>
                <a:cs typeface="Times New Roman" panose="02020603050405020304" pitchFamily="18" charset="0"/>
              </a:rPr>
              <a:t>Nêu định nghĩa</a:t>
            </a:r>
          </a:p>
          <a:p>
            <a:pPr algn="just">
              <a:spcBef>
                <a:spcPts val="1200"/>
              </a:spcBef>
            </a:pPr>
            <a:r>
              <a:rPr lang="en-US" sz="2000" b="1" smtClean="0">
                <a:solidFill>
                  <a:schemeClr val="tx1"/>
                </a:solidFill>
                <a:latin typeface="Times New Roman" panose="02020603050405020304" pitchFamily="18" charset="0"/>
                <a:cs typeface="Times New Roman" panose="02020603050405020304" pitchFamily="18" charset="0"/>
              </a:rPr>
              <a:t>-</a:t>
            </a:r>
            <a:r>
              <a:rPr lang="en-US" sz="2000" b="1" i="1" smtClean="0">
                <a:solidFill>
                  <a:schemeClr val="tx1"/>
                </a:solidFill>
                <a:latin typeface="Times New Roman" panose="02020603050405020304" pitchFamily="18" charset="0"/>
                <a:cs typeface="Times New Roman" panose="02020603050405020304" pitchFamily="18" charset="0"/>
              </a:rPr>
              <a:t>Nêu biểu hiện</a:t>
            </a:r>
          </a:p>
          <a:p>
            <a:pPr algn="just">
              <a:spcBef>
                <a:spcPts val="1200"/>
              </a:spcBef>
            </a:pPr>
            <a:r>
              <a:rPr lang="en-US" sz="2000" b="1" i="1" smtClean="0">
                <a:solidFill>
                  <a:schemeClr val="tx1"/>
                </a:solidFill>
                <a:latin typeface="Times New Roman" panose="02020603050405020304" pitchFamily="18" charset="0"/>
                <a:cs typeface="Times New Roman" panose="02020603050405020304" pitchFamily="18" charset="0"/>
              </a:rPr>
              <a:t>-So sánh, đối chiếu với các hiện tượng khác</a:t>
            </a:r>
          </a:p>
          <a:p>
            <a:pPr algn="just">
              <a:spcBef>
                <a:spcPts val="1200"/>
              </a:spcBef>
            </a:pPr>
            <a:r>
              <a:rPr lang="en-US" sz="2000" b="1" i="1" smtClean="0">
                <a:solidFill>
                  <a:schemeClr val="tx1"/>
                </a:solidFill>
                <a:latin typeface="Times New Roman" panose="02020603050405020304" pitchFamily="18" charset="0"/>
                <a:cs typeface="Times New Roman" panose="02020603050405020304" pitchFamily="18" charset="0"/>
              </a:rPr>
              <a:t>-Chỉ ra mặt lợi, hại</a:t>
            </a:r>
          </a:p>
          <a:p>
            <a:pPr algn="just">
              <a:spcBef>
                <a:spcPts val="1200"/>
              </a:spcBef>
            </a:pPr>
            <a:r>
              <a:rPr lang="en-US" sz="2000" b="1" i="1" smtClean="0">
                <a:solidFill>
                  <a:schemeClr val="tx1"/>
                </a:solidFill>
                <a:latin typeface="Times New Roman" panose="02020603050405020304" pitchFamily="18" charset="0"/>
                <a:cs typeface="Times New Roman" panose="02020603050405020304" pitchFamily="18" charset="0"/>
              </a:rPr>
              <a:t>-Nêu nguyên nhân, hậu quả, cách đề phòng…</a:t>
            </a:r>
            <a:endParaRPr lang="en-US" sz="2000" b="1" i="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1527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58349547"/>
              </p:ext>
            </p:extLst>
          </p:nvPr>
        </p:nvGraphicFramePr>
        <p:xfrm>
          <a:off x="838200" y="1951129"/>
          <a:ext cx="10515600" cy="3874505"/>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xmlns="" val="4224185307"/>
                    </a:ext>
                  </a:extLst>
                </a:gridCol>
                <a:gridCol w="2103120">
                  <a:extLst>
                    <a:ext uri="{9D8B030D-6E8A-4147-A177-3AD203B41FA5}">
                      <a16:colId xmlns:a16="http://schemas.microsoft.com/office/drawing/2014/main" xmlns="" val="1757508535"/>
                    </a:ext>
                  </a:extLst>
                </a:gridCol>
                <a:gridCol w="2103120">
                  <a:extLst>
                    <a:ext uri="{9D8B030D-6E8A-4147-A177-3AD203B41FA5}">
                      <a16:colId xmlns:a16="http://schemas.microsoft.com/office/drawing/2014/main" xmlns="" val="2426681739"/>
                    </a:ext>
                  </a:extLst>
                </a:gridCol>
                <a:gridCol w="2103120">
                  <a:extLst>
                    <a:ext uri="{9D8B030D-6E8A-4147-A177-3AD203B41FA5}">
                      <a16:colId xmlns:a16="http://schemas.microsoft.com/office/drawing/2014/main" xmlns="" val="969907424"/>
                    </a:ext>
                  </a:extLst>
                </a:gridCol>
                <a:gridCol w="2103120">
                  <a:extLst>
                    <a:ext uri="{9D8B030D-6E8A-4147-A177-3AD203B41FA5}">
                      <a16:colId xmlns:a16="http://schemas.microsoft.com/office/drawing/2014/main" xmlns="" val="3921163037"/>
                    </a:ext>
                  </a:extLst>
                </a:gridCol>
              </a:tblGrid>
              <a:tr h="942720">
                <a:tc>
                  <a:txBody>
                    <a:bodyPr/>
                    <a:lstStyle/>
                    <a:p>
                      <a:endParaRPr lang="en-US" sz="2800" b="1" dirty="0"/>
                    </a:p>
                  </a:txBody>
                  <a:tcPr anchor="ctr"/>
                </a:tc>
                <a:tc gridSpan="2">
                  <a:txBody>
                    <a:bodyPr/>
                    <a:lstStyle/>
                    <a:p>
                      <a:pPr algn="ctr"/>
                      <a:r>
                        <a:rPr lang="en-US" sz="3600" b="1" smtClean="0">
                          <a:solidFill>
                            <a:schemeClr val="bg1"/>
                          </a:solidFill>
                        </a:rPr>
                        <a:t>PLLCM</a:t>
                      </a:r>
                      <a:endParaRPr lang="en-US" sz="3600" b="1">
                        <a:solidFill>
                          <a:schemeClr val="bg1"/>
                        </a:solidFill>
                      </a:endParaRPr>
                    </a:p>
                  </a:txBody>
                  <a:tcPr anchor="ctr"/>
                </a:tc>
                <a:tc hMerge="1">
                  <a:txBody>
                    <a:bodyPr/>
                    <a:lstStyle/>
                    <a:p>
                      <a:endParaRPr lang="en-US"/>
                    </a:p>
                  </a:txBody>
                  <a:tcPr/>
                </a:tc>
                <a:tc gridSpan="2">
                  <a:txBody>
                    <a:bodyPr/>
                    <a:lstStyle/>
                    <a:p>
                      <a:pPr algn="ctr"/>
                      <a:r>
                        <a:rPr lang="en-US" sz="3600" b="1" smtClean="0"/>
                        <a:t>PLLGT</a:t>
                      </a:r>
                      <a:endParaRPr lang="en-US" sz="3600" b="1"/>
                    </a:p>
                  </a:txBody>
                  <a:tcPr anchor="ctr"/>
                </a:tc>
                <a:tc hMerge="1">
                  <a:txBody>
                    <a:bodyPr/>
                    <a:lstStyle/>
                    <a:p>
                      <a:endParaRPr lang="en-US"/>
                    </a:p>
                  </a:txBody>
                  <a:tcPr/>
                </a:tc>
                <a:extLst>
                  <a:ext uri="{0D108BD9-81ED-4DB2-BD59-A6C34878D82A}">
                    <a16:rowId xmlns:a16="http://schemas.microsoft.com/office/drawing/2014/main" xmlns="" val="973989872"/>
                  </a:ext>
                </a:extLst>
              </a:tr>
              <a:tr h="942720">
                <a:tc>
                  <a:txBody>
                    <a:bodyPr/>
                    <a:lstStyle/>
                    <a:p>
                      <a:endParaRPr lang="en-US" sz="2800" b="1"/>
                    </a:p>
                  </a:txBody>
                  <a:tcPr anchor="ctr"/>
                </a:tc>
                <a:tc>
                  <a:txBody>
                    <a:bodyPr/>
                    <a:lstStyle/>
                    <a:p>
                      <a:pPr algn="ctr"/>
                      <a:r>
                        <a:rPr lang="en-US" sz="3200" b="1" smtClean="0">
                          <a:latin typeface="Times New Roman" panose="02020603050405020304" pitchFamily="18" charset="0"/>
                          <a:cs typeface="Times New Roman" panose="02020603050405020304" pitchFamily="18" charset="0"/>
                        </a:rPr>
                        <a:t>Vai</a:t>
                      </a:r>
                      <a:r>
                        <a:rPr lang="en-US" sz="3200" b="1" baseline="0" smtClean="0">
                          <a:latin typeface="Times New Roman" panose="02020603050405020304" pitchFamily="18" charset="0"/>
                          <a:cs typeface="Times New Roman" panose="02020603050405020304" pitchFamily="18" charset="0"/>
                        </a:rPr>
                        <a:t> trò</a:t>
                      </a:r>
                      <a:endParaRPr lang="en-US" sz="3200" b="1">
                        <a:latin typeface="Times New Roman" panose="02020603050405020304" pitchFamily="18" charset="0"/>
                        <a:cs typeface="Times New Roman" panose="02020603050405020304" pitchFamily="18" charset="0"/>
                      </a:endParaRPr>
                    </a:p>
                  </a:txBody>
                  <a:tcPr anchor="ctr"/>
                </a:tc>
                <a:tc>
                  <a:txBody>
                    <a:bodyPr/>
                    <a:lstStyle/>
                    <a:p>
                      <a:pPr algn="ctr"/>
                      <a:r>
                        <a:rPr lang="en-US" sz="3200" b="1" baseline="0" dirty="0" smtClean="0">
                          <a:latin typeface="Times New Roman" pitchFamily="18" charset="0"/>
                          <a:cs typeface="Times New Roman" pitchFamily="18" charset="0"/>
                        </a:rPr>
                        <a:t>Dung </a:t>
                      </a:r>
                      <a:r>
                        <a:rPr lang="en-US" sz="3200" b="1" baseline="0" dirty="0" err="1" smtClean="0">
                          <a:latin typeface="Times New Roman" panose="02020603050405020304" pitchFamily="18" charset="0"/>
                          <a:cs typeface="Times New Roman" panose="02020603050405020304" pitchFamily="18" charset="0"/>
                        </a:rPr>
                        <a:t>lượng</a:t>
                      </a:r>
                      <a:endParaRPr lang="en-US" sz="3200" b="1" dirty="0">
                        <a:latin typeface="Times New Roman" pitchFamily="18" charset="0"/>
                        <a:cs typeface="Times New Roman" pitchFamily="18" charset="0"/>
                      </a:endParaRPr>
                    </a:p>
                  </a:txBody>
                  <a:tcPr anchor="ctr"/>
                </a:tc>
                <a:tc>
                  <a:txBody>
                    <a:bodyPr/>
                    <a:lstStyle/>
                    <a:p>
                      <a:pPr algn="ctr"/>
                      <a:r>
                        <a:rPr lang="vi-VN" sz="3200" b="1" smtClean="0">
                          <a:latin typeface="Times New Roman" panose="02020603050405020304" pitchFamily="18" charset="0"/>
                          <a:cs typeface="Times New Roman" panose="02020603050405020304" pitchFamily="18" charset="0"/>
                        </a:rPr>
                        <a:t>Vai </a:t>
                      </a:r>
                      <a:r>
                        <a:rPr lang="en-US" sz="3200" b="1" smtClean="0">
                          <a:latin typeface="Times New Roman" panose="02020603050405020304" pitchFamily="18" charset="0"/>
                          <a:cs typeface="Times New Roman" panose="02020603050405020304" pitchFamily="18" charset="0"/>
                        </a:rPr>
                        <a:t>trò</a:t>
                      </a:r>
                      <a:endParaRPr lang="en-US" sz="3200" b="1">
                        <a:latin typeface="Times New Roman" panose="02020603050405020304" pitchFamily="18" charset="0"/>
                        <a:cs typeface="Times New Roman" panose="02020603050405020304" pitchFamily="18" charset="0"/>
                      </a:endParaRPr>
                    </a:p>
                  </a:txBody>
                  <a:tcPr anchor="ctr"/>
                </a:tc>
                <a:tc>
                  <a:txBody>
                    <a:bodyPr/>
                    <a:lstStyle/>
                    <a:p>
                      <a:pPr algn="ctr"/>
                      <a:r>
                        <a:rPr lang="en-US" sz="3200" b="1" baseline="0" smtClean="0">
                          <a:latin typeface="Times New Roman" panose="02020603050405020304" pitchFamily="18" charset="0"/>
                          <a:cs typeface="Times New Roman" panose="02020603050405020304" pitchFamily="18" charset="0"/>
                        </a:rPr>
                        <a:t>Dung </a:t>
                      </a:r>
                      <a:r>
                        <a:rPr lang="en-US" sz="3200" b="1" baseline="0" dirty="0" err="1" smtClean="0">
                          <a:latin typeface="Times New Roman" panose="02020603050405020304" pitchFamily="18" charset="0"/>
                          <a:cs typeface="Times New Roman" panose="02020603050405020304" pitchFamily="18" charset="0"/>
                        </a:rPr>
                        <a:t>lượng</a:t>
                      </a:r>
                      <a:endParaRPr lang="en-US" sz="32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3786259952"/>
                  </a:ext>
                </a:extLst>
              </a:tr>
              <a:tr h="922265">
                <a:tc>
                  <a:txBody>
                    <a:bodyPr/>
                    <a:lstStyle/>
                    <a:p>
                      <a:pPr algn="ctr"/>
                      <a:r>
                        <a:rPr lang="vi-VN" sz="3200" b="1" smtClean="0">
                          <a:latin typeface="Times New Roman" panose="02020603050405020304" pitchFamily="18" charset="0"/>
                          <a:cs typeface="Times New Roman" panose="02020603050405020304" pitchFamily="18" charset="0"/>
                        </a:rPr>
                        <a:t>L</a:t>
                      </a:r>
                      <a:r>
                        <a:rPr lang="en-US" sz="3200" b="1" smtClean="0">
                          <a:latin typeface="Times New Roman" panose="02020603050405020304" pitchFamily="18" charset="0"/>
                          <a:cs typeface="Times New Roman" panose="02020603050405020304" pitchFamily="18" charset="0"/>
                        </a:rPr>
                        <a:t>í</a:t>
                      </a:r>
                      <a:r>
                        <a:rPr lang="en-US" sz="3200" b="1" baseline="0" smtClean="0">
                          <a:latin typeface="Times New Roman" panose="02020603050405020304" pitchFamily="18" charset="0"/>
                          <a:cs typeface="Times New Roman" panose="02020603050405020304" pitchFamily="18" charset="0"/>
                        </a:rPr>
                        <a:t> lẽ </a:t>
                      </a:r>
                      <a:endParaRPr lang="en-US" sz="3200" b="1">
                        <a:latin typeface="Times New Roman" panose="02020603050405020304" pitchFamily="18" charset="0"/>
                        <a:cs typeface="Times New Roman" panose="02020603050405020304" pitchFamily="18" charset="0"/>
                      </a:endParaRPr>
                    </a:p>
                  </a:txBody>
                  <a:tcPr anchor="ctr"/>
                </a:tc>
                <a:tc>
                  <a:txBody>
                    <a:bodyPr/>
                    <a:lstStyle/>
                    <a:p>
                      <a:endParaRPr lang="en-US" sz="2800" b="1"/>
                    </a:p>
                  </a:txBody>
                  <a:tcPr anchor="ctr"/>
                </a:tc>
                <a:tc>
                  <a:txBody>
                    <a:bodyPr/>
                    <a:lstStyle/>
                    <a:p>
                      <a:endParaRPr lang="en-US" sz="2800" b="1"/>
                    </a:p>
                  </a:txBody>
                  <a:tcPr anchor="ctr"/>
                </a:tc>
                <a:tc>
                  <a:txBody>
                    <a:bodyPr/>
                    <a:lstStyle/>
                    <a:p>
                      <a:endParaRPr lang="en-US" sz="2800" b="1"/>
                    </a:p>
                  </a:txBody>
                  <a:tcPr anchor="ctr"/>
                </a:tc>
                <a:tc>
                  <a:txBody>
                    <a:bodyPr/>
                    <a:lstStyle/>
                    <a:p>
                      <a:endParaRPr lang="en-US" sz="2800" b="1"/>
                    </a:p>
                  </a:txBody>
                  <a:tcPr anchor="ctr"/>
                </a:tc>
                <a:extLst>
                  <a:ext uri="{0D108BD9-81ED-4DB2-BD59-A6C34878D82A}">
                    <a16:rowId xmlns:a16="http://schemas.microsoft.com/office/drawing/2014/main" xmlns="" val="3994732695"/>
                  </a:ext>
                </a:extLst>
              </a:tr>
              <a:tr h="942720">
                <a:tc>
                  <a:txBody>
                    <a:bodyPr/>
                    <a:lstStyle/>
                    <a:p>
                      <a:pPr algn="ctr"/>
                      <a:r>
                        <a:rPr lang="en-US" sz="3200" b="1" smtClean="0">
                          <a:latin typeface="Times New Roman" panose="02020603050405020304" pitchFamily="18" charset="0"/>
                          <a:cs typeface="Times New Roman" panose="02020603050405020304" pitchFamily="18" charset="0"/>
                        </a:rPr>
                        <a:t>Dẫn</a:t>
                      </a:r>
                      <a:r>
                        <a:rPr lang="en-US" sz="3200" b="1" baseline="0" smtClean="0">
                          <a:latin typeface="Times New Roman" panose="02020603050405020304" pitchFamily="18" charset="0"/>
                          <a:cs typeface="Times New Roman" panose="02020603050405020304" pitchFamily="18" charset="0"/>
                        </a:rPr>
                        <a:t> chứng</a:t>
                      </a:r>
                      <a:endParaRPr lang="en-US" sz="3200" b="1">
                        <a:latin typeface="Times New Roman" panose="02020603050405020304" pitchFamily="18" charset="0"/>
                        <a:cs typeface="Times New Roman" panose="02020603050405020304" pitchFamily="18" charset="0"/>
                      </a:endParaRPr>
                    </a:p>
                  </a:txBody>
                  <a:tcPr anchor="ctr"/>
                </a:tc>
                <a:tc>
                  <a:txBody>
                    <a:bodyPr/>
                    <a:lstStyle/>
                    <a:p>
                      <a:endParaRPr lang="en-US" sz="2800" b="1"/>
                    </a:p>
                  </a:txBody>
                  <a:tcPr anchor="ctr"/>
                </a:tc>
                <a:tc>
                  <a:txBody>
                    <a:bodyPr/>
                    <a:lstStyle/>
                    <a:p>
                      <a:endParaRPr lang="en-US" sz="2800" b="1"/>
                    </a:p>
                  </a:txBody>
                  <a:tcPr anchor="ctr"/>
                </a:tc>
                <a:tc>
                  <a:txBody>
                    <a:bodyPr/>
                    <a:lstStyle/>
                    <a:p>
                      <a:endParaRPr lang="en-US" sz="2800" b="1"/>
                    </a:p>
                  </a:txBody>
                  <a:tcPr anchor="ctr"/>
                </a:tc>
                <a:tc>
                  <a:txBody>
                    <a:bodyPr/>
                    <a:lstStyle/>
                    <a:p>
                      <a:endParaRPr lang="en-US" sz="2800" b="1"/>
                    </a:p>
                  </a:txBody>
                  <a:tcPr anchor="ctr"/>
                </a:tc>
                <a:extLst>
                  <a:ext uri="{0D108BD9-81ED-4DB2-BD59-A6C34878D82A}">
                    <a16:rowId xmlns:a16="http://schemas.microsoft.com/office/drawing/2014/main" xmlns="" val="1381453595"/>
                  </a:ext>
                </a:extLst>
              </a:tr>
            </a:tbl>
          </a:graphicData>
        </a:graphic>
      </p:graphicFrame>
    </p:spTree>
    <p:extLst>
      <p:ext uri="{BB962C8B-B14F-4D97-AF65-F5344CB8AC3E}">
        <p14:creationId xmlns:p14="http://schemas.microsoft.com/office/powerpoint/2010/main" val="3245387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l="-2000" t="-8000" r="-1000" b="-2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prstTxWarp prst="textChevronInverted">
              <a:avLst/>
            </a:prstTxWarp>
          </a:bodyPr>
          <a:lstStyle/>
          <a:p>
            <a:r>
              <a:rPr lang="en-US" b="1" smtClean="0">
                <a:solidFill>
                  <a:srgbClr val="0070C0"/>
                </a:solidFill>
              </a:rPr>
              <a:t>KIỂM TRA BÀI CŨ</a:t>
            </a:r>
            <a:endParaRPr lang="en-US" b="1">
              <a:solidFill>
                <a:srgbClr val="0070C0"/>
              </a:solidFill>
            </a:endParaRPr>
          </a:p>
        </p:txBody>
      </p:sp>
      <p:sp>
        <p:nvSpPr>
          <p:cNvPr id="5" name="Content Placeholder 4"/>
          <p:cNvSpPr>
            <a:spLocks noGrp="1"/>
          </p:cNvSpPr>
          <p:nvPr>
            <p:ph idx="1"/>
          </p:nvPr>
        </p:nvSpPr>
        <p:spPr>
          <a:xfrm>
            <a:off x="805898" y="2478910"/>
            <a:ext cx="11567160" cy="4786472"/>
          </a:xfrm>
          <a:effectLst>
            <a:glow rad="101600">
              <a:schemeClr val="accent5">
                <a:satMod val="175000"/>
                <a:alpha val="40000"/>
              </a:schemeClr>
            </a:glow>
          </a:effectLst>
        </p:spPr>
        <p:txBody>
          <a:bodyPr>
            <a:normAutofit/>
          </a:bodyPr>
          <a:lstStyle/>
          <a:p>
            <a:pPr marL="0" indent="0" algn="just">
              <a:buNone/>
            </a:pPr>
            <a:r>
              <a:rPr lang="en-US" sz="3600" b="1" smtClean="0"/>
              <a:t>Thế nào là phép lập luận chứng minh ? Em hãy nêu các</a:t>
            </a:r>
          </a:p>
          <a:p>
            <a:pPr marL="0" indent="0" algn="just">
              <a:buNone/>
            </a:pPr>
            <a:r>
              <a:rPr lang="en-US" sz="3600" b="1" smtClean="0"/>
              <a:t> bước làm bài văn lập luận chứng minh ?</a:t>
            </a:r>
            <a:endParaRPr lang="en-US" sz="3600" b="1"/>
          </a:p>
        </p:txBody>
      </p:sp>
    </p:spTree>
    <p:extLst>
      <p:ext uri="{BB962C8B-B14F-4D97-AF65-F5344CB8AC3E}">
        <p14:creationId xmlns:p14="http://schemas.microsoft.com/office/powerpoint/2010/main" val="369405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1000"/>
                                        <p:tgtEl>
                                          <p:spTgt spid="5">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arn(inVertical)">
                                      <p:cBhvr>
                                        <p:cTn id="15"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7931" y="494880"/>
            <a:ext cx="10515600" cy="1325563"/>
          </a:xfrm>
        </p:spPr>
        <p:txBody>
          <a:bodyPr/>
          <a:lstStyle/>
          <a:p>
            <a:endParaRPr lang="en-US" u="sng"/>
          </a:p>
        </p:txBody>
      </p:sp>
      <p:sp>
        <p:nvSpPr>
          <p:cNvPr id="5" name="Content Placeholder 4"/>
          <p:cNvSpPr>
            <a:spLocks noGrp="1"/>
          </p:cNvSpPr>
          <p:nvPr>
            <p:ph idx="1"/>
          </p:nvPr>
        </p:nvSpPr>
        <p:spPr>
          <a:xfrm>
            <a:off x="747931" y="1480551"/>
            <a:ext cx="10515600" cy="4351338"/>
          </a:xfrm>
        </p:spPr>
        <p:txBody>
          <a:bodyPr/>
          <a:lstStyle/>
          <a:p>
            <a:pPr marL="0" indent="0">
              <a:buNone/>
            </a:pPr>
            <a:r>
              <a:rPr lang="en-US" sz="3600" b="1" u="sng" smtClean="0"/>
              <a:t>Trả lời:</a:t>
            </a:r>
          </a:p>
          <a:p>
            <a:pPr marL="0" indent="0">
              <a:buNone/>
            </a:pPr>
            <a:endParaRPr lang="en-US" sz="3600" b="1" u="sng" smtClean="0"/>
          </a:p>
          <a:p>
            <a:pPr marL="0" indent="0" algn="just">
              <a:buNone/>
            </a:pPr>
            <a:r>
              <a:rPr lang="en-US" sz="3200" b="1" smtClean="0"/>
              <a:t>Phép LLCM là dùng lí lẽ, bằng chứng chân thực, đã được thừa nhận để chứng tỏ luận điểm mới (cần được chứng minh) là đáng tin cậy. </a:t>
            </a:r>
            <a:endParaRPr lang="en-US" sz="3200" b="1"/>
          </a:p>
        </p:txBody>
      </p:sp>
    </p:spTree>
    <p:extLst>
      <p:ext uri="{BB962C8B-B14F-4D97-AF65-F5344CB8AC3E}">
        <p14:creationId xmlns:p14="http://schemas.microsoft.com/office/powerpoint/2010/main" val="316818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arn(inVertic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45000" r="-17000" b="-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tretch>
            <a:fillRect/>
          </a:stretch>
        </p:blipFill>
        <p:spPr>
          <a:xfrm>
            <a:off x="838200" y="-713861"/>
            <a:ext cx="13728873" cy="7672291"/>
          </a:xfrm>
          <a:prstGeom prst="rect">
            <a:avLst/>
          </a:prstGeom>
        </p:spPr>
      </p:pic>
    </p:spTree>
    <p:extLst>
      <p:ext uri="{BB962C8B-B14F-4D97-AF65-F5344CB8AC3E}">
        <p14:creationId xmlns:p14="http://schemas.microsoft.com/office/powerpoint/2010/main" val="216386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l="-5000" b="-8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863087"/>
            <a:ext cx="10515600" cy="3781986"/>
          </a:xfrm>
        </p:spPr>
        <p:txBody>
          <a:bodyPr>
            <a:normAutofit/>
          </a:bodyPr>
          <a:lstStyle/>
          <a:p>
            <a:endParaRPr lang="en-US" sz="3200"/>
          </a:p>
        </p:txBody>
      </p:sp>
      <p:sp>
        <p:nvSpPr>
          <p:cNvPr id="3" name="Content Placeholder 2"/>
          <p:cNvSpPr>
            <a:spLocks noGrp="1"/>
          </p:cNvSpPr>
          <p:nvPr>
            <p:ph idx="1"/>
          </p:nvPr>
        </p:nvSpPr>
        <p:spPr>
          <a:xfrm>
            <a:off x="847579" y="-3746366"/>
            <a:ext cx="10515600" cy="16524199"/>
          </a:xfrm>
        </p:spPr>
        <p:txBody>
          <a:bodyPr/>
          <a:lstStyle/>
          <a:p>
            <a:endParaRPr lang="en-US"/>
          </a:p>
        </p:txBody>
      </p:sp>
      <p:sp>
        <p:nvSpPr>
          <p:cNvPr id="7" name="Rectangle 6"/>
          <p:cNvSpPr/>
          <p:nvPr/>
        </p:nvSpPr>
        <p:spPr>
          <a:xfrm>
            <a:off x="295423" y="1275533"/>
            <a:ext cx="11676184" cy="2339102"/>
          </a:xfrm>
          <a:prstGeom prst="rect">
            <a:avLst/>
          </a:prstGeom>
          <a:noFill/>
          <a:ln w="12700">
            <a:noFill/>
          </a:ln>
        </p:spPr>
        <p:txBody>
          <a:bodyPr wrap="square" lIns="91440" tIns="45720" rIns="91440" bIns="45720">
            <a:spAutoFit/>
          </a:bodyPr>
          <a:lstStyle/>
          <a:p>
            <a:pPr algn="ctr"/>
            <a:r>
              <a:rPr lang="en-US" sz="7300" b="1" u="sng" dirty="0" err="1" smtClean="0">
                <a:ln w="22225">
                  <a:solidFill>
                    <a:srgbClr val="FF0000"/>
                  </a:solidFill>
                  <a:prstDash val="solid"/>
                </a:ln>
                <a:solidFill>
                  <a:srgbClr val="FF0000"/>
                </a:solidFill>
                <a:latin typeface="UVN Dinh Hon" panose="03030602040405080B03" pitchFamily="66" charset="0"/>
              </a:rPr>
              <a:t>Tiết</a:t>
            </a:r>
            <a:r>
              <a:rPr lang="en-US" sz="7300" b="1" u="sng" dirty="0" smtClean="0">
                <a:ln w="22225">
                  <a:solidFill>
                    <a:srgbClr val="FF0000"/>
                  </a:solidFill>
                  <a:prstDash val="solid"/>
                </a:ln>
                <a:solidFill>
                  <a:srgbClr val="FF0000"/>
                </a:solidFill>
                <a:latin typeface="UVN Dinh Hon" panose="03030602040405080B03" pitchFamily="66" charset="0"/>
              </a:rPr>
              <a:t> 104: </a:t>
            </a:r>
            <a:r>
              <a:rPr lang="en-US" sz="7300" b="1" u="sng" dirty="0" err="1" smtClean="0">
                <a:ln w="22225">
                  <a:solidFill>
                    <a:srgbClr val="FF0000"/>
                  </a:solidFill>
                  <a:prstDash val="solid"/>
                </a:ln>
                <a:solidFill>
                  <a:srgbClr val="FF0000"/>
                </a:solidFill>
                <a:latin typeface="UVN Dinh Hon" panose="03030602040405080B03" pitchFamily="66" charset="0"/>
              </a:rPr>
              <a:t>Tập</a:t>
            </a:r>
            <a:r>
              <a:rPr lang="en-US" sz="7300" b="1" u="sng" dirty="0" smtClean="0">
                <a:ln w="22225">
                  <a:solidFill>
                    <a:srgbClr val="FF0000"/>
                  </a:solidFill>
                  <a:prstDash val="solid"/>
                </a:ln>
                <a:solidFill>
                  <a:srgbClr val="FF0000"/>
                </a:solidFill>
                <a:latin typeface="UVN Dinh Hon" panose="03030602040405080B03" pitchFamily="66" charset="0"/>
              </a:rPr>
              <a:t> </a:t>
            </a:r>
            <a:r>
              <a:rPr lang="en-US" sz="7300" b="1" u="sng" dirty="0" err="1" smtClean="0">
                <a:ln w="22225">
                  <a:solidFill>
                    <a:srgbClr val="FF0000"/>
                  </a:solidFill>
                  <a:prstDash val="solid"/>
                </a:ln>
                <a:solidFill>
                  <a:srgbClr val="FF0000"/>
                </a:solidFill>
                <a:latin typeface="UVN Dinh Hon" panose="03030602040405080B03" pitchFamily="66" charset="0"/>
              </a:rPr>
              <a:t>làm</a:t>
            </a:r>
            <a:r>
              <a:rPr lang="en-US" sz="7300" b="1" u="sng" dirty="0" smtClean="0">
                <a:ln w="22225">
                  <a:solidFill>
                    <a:srgbClr val="FF0000"/>
                  </a:solidFill>
                  <a:prstDash val="solid"/>
                </a:ln>
                <a:solidFill>
                  <a:srgbClr val="FF0000"/>
                </a:solidFill>
                <a:latin typeface="UVN Dinh Hon" panose="03030602040405080B03" pitchFamily="66" charset="0"/>
              </a:rPr>
              <a:t> </a:t>
            </a:r>
            <a:r>
              <a:rPr lang="en-US" sz="7300" b="1" u="sng" dirty="0" err="1" smtClean="0">
                <a:ln w="22225">
                  <a:solidFill>
                    <a:srgbClr val="FF0000"/>
                  </a:solidFill>
                  <a:prstDash val="solid"/>
                </a:ln>
                <a:solidFill>
                  <a:srgbClr val="FF0000"/>
                </a:solidFill>
                <a:latin typeface="UVN Dinh Hon" panose="03030602040405080B03" pitchFamily="66" charset="0"/>
              </a:rPr>
              <a:t>văn</a:t>
            </a:r>
            <a:r>
              <a:rPr lang="en-US" sz="7300" b="1" dirty="0" smtClean="0">
                <a:ln w="22225">
                  <a:solidFill>
                    <a:srgbClr val="FF0000"/>
                  </a:solidFill>
                  <a:prstDash val="solid"/>
                </a:ln>
                <a:solidFill>
                  <a:srgbClr val="FF0000"/>
                </a:solidFill>
                <a:latin typeface="UVN Dinh Hon" panose="03030602040405080B03" pitchFamily="66" charset="0"/>
              </a:rPr>
              <a:t> </a:t>
            </a:r>
          </a:p>
          <a:p>
            <a:pPr algn="ctr"/>
            <a:r>
              <a:rPr lang="en-US" sz="7300" b="1" dirty="0" smtClean="0">
                <a:ln w="22225">
                  <a:solidFill>
                    <a:srgbClr val="FF0000"/>
                  </a:solidFill>
                  <a:prstDash val="solid"/>
                </a:ln>
                <a:solidFill>
                  <a:srgbClr val="FF0000"/>
                </a:solidFill>
                <a:latin typeface="UVN Dinh Hon" panose="03030602040405080B03" pitchFamily="66" charset="0"/>
              </a:rPr>
              <a:t> </a:t>
            </a:r>
            <a:r>
              <a:rPr lang="en-US" sz="7300" b="1" dirty="0" err="1" smtClean="0">
                <a:ln w="22225">
                  <a:solidFill>
                    <a:srgbClr val="FF0000"/>
                  </a:solidFill>
                  <a:prstDash val="solid"/>
                </a:ln>
                <a:solidFill>
                  <a:srgbClr val="FF0000"/>
                </a:solidFill>
                <a:latin typeface="UVN Dinh Hon" panose="03030602040405080B03" pitchFamily="66" charset="0"/>
              </a:rPr>
              <a:t>Tìm</a:t>
            </a:r>
            <a:r>
              <a:rPr lang="en-US" sz="7300" b="1" dirty="0" smtClean="0">
                <a:ln w="22225">
                  <a:solidFill>
                    <a:srgbClr val="FF0000"/>
                  </a:solidFill>
                  <a:prstDash val="solid"/>
                </a:ln>
                <a:solidFill>
                  <a:srgbClr val="FF0000"/>
                </a:solidFill>
                <a:latin typeface="UVN Dinh Hon" panose="03030602040405080B03" pitchFamily="66" charset="0"/>
              </a:rPr>
              <a:t> </a:t>
            </a:r>
            <a:r>
              <a:rPr lang="en-US" sz="7300" b="1" dirty="0" err="1" smtClean="0">
                <a:ln w="22225">
                  <a:solidFill>
                    <a:srgbClr val="FF0000"/>
                  </a:solidFill>
                  <a:prstDash val="solid"/>
                </a:ln>
                <a:solidFill>
                  <a:srgbClr val="FF0000"/>
                </a:solidFill>
                <a:latin typeface="UVN Dinh Hon" panose="03030602040405080B03" pitchFamily="66" charset="0"/>
              </a:rPr>
              <a:t>hiểu</a:t>
            </a:r>
            <a:r>
              <a:rPr lang="en-US" sz="7300" b="1" dirty="0" smtClean="0">
                <a:ln w="22225">
                  <a:solidFill>
                    <a:srgbClr val="FF0000"/>
                  </a:solidFill>
                  <a:prstDash val="solid"/>
                </a:ln>
                <a:solidFill>
                  <a:srgbClr val="FF0000"/>
                </a:solidFill>
                <a:latin typeface="UVN Dinh Hon" panose="03030602040405080B03" pitchFamily="66" charset="0"/>
              </a:rPr>
              <a:t> </a:t>
            </a:r>
            <a:r>
              <a:rPr lang="en-US" sz="7300" b="1" dirty="0" err="1" smtClean="0">
                <a:ln w="22225">
                  <a:solidFill>
                    <a:srgbClr val="FF0000"/>
                  </a:solidFill>
                  <a:prstDash val="solid"/>
                </a:ln>
                <a:solidFill>
                  <a:srgbClr val="FF0000"/>
                </a:solidFill>
                <a:latin typeface="UVN Dinh Hon" panose="03030602040405080B03" pitchFamily="66" charset="0"/>
              </a:rPr>
              <a:t>chung</a:t>
            </a:r>
            <a:r>
              <a:rPr lang="en-US" sz="7300" b="1" dirty="0" smtClean="0">
                <a:ln w="22225">
                  <a:solidFill>
                    <a:srgbClr val="FF0000"/>
                  </a:solidFill>
                  <a:prstDash val="solid"/>
                </a:ln>
                <a:solidFill>
                  <a:srgbClr val="FF0000"/>
                </a:solidFill>
                <a:latin typeface="UVN Dinh Hon" panose="03030602040405080B03" pitchFamily="66" charset="0"/>
              </a:rPr>
              <a:t> </a:t>
            </a:r>
            <a:r>
              <a:rPr lang="en-US" sz="7300" b="1" dirty="0" err="1" smtClean="0">
                <a:ln w="22225">
                  <a:solidFill>
                    <a:srgbClr val="FF0000"/>
                  </a:solidFill>
                  <a:prstDash val="solid"/>
                </a:ln>
                <a:solidFill>
                  <a:srgbClr val="FF0000"/>
                </a:solidFill>
                <a:latin typeface="UVN Dinh Hon" panose="03030602040405080B03" pitchFamily="66" charset="0"/>
              </a:rPr>
              <a:t>về</a:t>
            </a:r>
            <a:r>
              <a:rPr lang="en-US" sz="7300" b="1" dirty="0" smtClean="0">
                <a:ln w="22225">
                  <a:solidFill>
                    <a:srgbClr val="FF0000"/>
                  </a:solidFill>
                  <a:prstDash val="solid"/>
                </a:ln>
                <a:solidFill>
                  <a:srgbClr val="FF0000"/>
                </a:solidFill>
                <a:latin typeface="UVN Dinh Hon" panose="03030602040405080B03" pitchFamily="66" charset="0"/>
              </a:rPr>
              <a:t> </a:t>
            </a:r>
            <a:r>
              <a:rPr lang="en-US" sz="7300" b="1" dirty="0" err="1" smtClean="0">
                <a:ln w="22225">
                  <a:solidFill>
                    <a:srgbClr val="FF0000"/>
                  </a:solidFill>
                  <a:prstDash val="solid"/>
                </a:ln>
                <a:solidFill>
                  <a:srgbClr val="FF0000"/>
                </a:solidFill>
                <a:latin typeface="UVN Dinh Hon" panose="03030602040405080B03" pitchFamily="66" charset="0"/>
              </a:rPr>
              <a:t>phép</a:t>
            </a:r>
            <a:r>
              <a:rPr lang="en-US" sz="7300" b="1" dirty="0" smtClean="0">
                <a:ln w="22225">
                  <a:solidFill>
                    <a:srgbClr val="FF0000"/>
                  </a:solidFill>
                  <a:prstDash val="solid"/>
                </a:ln>
                <a:solidFill>
                  <a:srgbClr val="FF0000"/>
                </a:solidFill>
                <a:latin typeface="UVN Dinh Hon" panose="03030602040405080B03" pitchFamily="66" charset="0"/>
              </a:rPr>
              <a:t> </a:t>
            </a:r>
            <a:r>
              <a:rPr lang="en-US" sz="7300" b="1" dirty="0" err="1" smtClean="0">
                <a:ln w="22225">
                  <a:solidFill>
                    <a:srgbClr val="FF0000"/>
                  </a:solidFill>
                  <a:prstDash val="solid"/>
                </a:ln>
                <a:solidFill>
                  <a:srgbClr val="FF0000"/>
                </a:solidFill>
                <a:latin typeface="UVN Dinh Hon" panose="03030602040405080B03" pitchFamily="66" charset="0"/>
              </a:rPr>
              <a:t>lập</a:t>
            </a:r>
            <a:r>
              <a:rPr lang="en-US" sz="7300" b="1" dirty="0" smtClean="0">
                <a:ln w="22225">
                  <a:solidFill>
                    <a:srgbClr val="FF0000"/>
                  </a:solidFill>
                  <a:prstDash val="solid"/>
                </a:ln>
                <a:solidFill>
                  <a:srgbClr val="FF0000"/>
                </a:solidFill>
                <a:latin typeface="UVN Dinh Hon" panose="03030602040405080B03" pitchFamily="66" charset="0"/>
              </a:rPr>
              <a:t> </a:t>
            </a:r>
            <a:r>
              <a:rPr lang="en-US" sz="7300" b="1" dirty="0" err="1" smtClean="0">
                <a:ln w="22225">
                  <a:solidFill>
                    <a:srgbClr val="FF0000"/>
                  </a:solidFill>
                  <a:prstDash val="solid"/>
                </a:ln>
                <a:solidFill>
                  <a:srgbClr val="FF0000"/>
                </a:solidFill>
                <a:latin typeface="UVN Dinh Hon" panose="03030602040405080B03" pitchFamily="66" charset="0"/>
              </a:rPr>
              <a:t>luận</a:t>
            </a:r>
            <a:r>
              <a:rPr lang="en-US" sz="7300" b="1" dirty="0" smtClean="0">
                <a:ln w="22225">
                  <a:solidFill>
                    <a:srgbClr val="FF0000"/>
                  </a:solidFill>
                  <a:prstDash val="solid"/>
                </a:ln>
                <a:solidFill>
                  <a:srgbClr val="FF0000"/>
                </a:solidFill>
                <a:latin typeface="UVN Dinh Hon" panose="03030602040405080B03" pitchFamily="66" charset="0"/>
              </a:rPr>
              <a:t> </a:t>
            </a:r>
            <a:r>
              <a:rPr lang="en-US" sz="7300" b="1" dirty="0" err="1" smtClean="0">
                <a:ln w="22225">
                  <a:solidFill>
                    <a:srgbClr val="FF0000"/>
                  </a:solidFill>
                  <a:prstDash val="solid"/>
                </a:ln>
                <a:solidFill>
                  <a:srgbClr val="FF0000"/>
                </a:solidFill>
                <a:latin typeface="UVN Dinh Hon" panose="03030602040405080B03" pitchFamily="66" charset="0"/>
              </a:rPr>
              <a:t>giải</a:t>
            </a:r>
            <a:r>
              <a:rPr lang="en-US" sz="7300" b="1" dirty="0" smtClean="0">
                <a:ln w="22225">
                  <a:solidFill>
                    <a:srgbClr val="FF0000"/>
                  </a:solidFill>
                  <a:prstDash val="solid"/>
                </a:ln>
                <a:solidFill>
                  <a:srgbClr val="FF0000"/>
                </a:solidFill>
                <a:latin typeface="UVN Dinh Hon" panose="03030602040405080B03" pitchFamily="66" charset="0"/>
              </a:rPr>
              <a:t> </a:t>
            </a:r>
            <a:r>
              <a:rPr lang="en-US" sz="7300" b="1" dirty="0" err="1" smtClean="0">
                <a:ln w="22225">
                  <a:solidFill>
                    <a:srgbClr val="FF0000"/>
                  </a:solidFill>
                  <a:prstDash val="solid"/>
                </a:ln>
                <a:solidFill>
                  <a:srgbClr val="FF0000"/>
                </a:solidFill>
                <a:latin typeface="UVN Dinh Hon" panose="03030602040405080B03" pitchFamily="66" charset="0"/>
              </a:rPr>
              <a:t>thích</a:t>
            </a:r>
            <a:endParaRPr lang="en-US" sz="7300" b="1" cap="none" spc="0" dirty="0">
              <a:ln w="22225">
                <a:solidFill>
                  <a:srgbClr val="FF0000"/>
                </a:solidFill>
                <a:prstDash val="solid"/>
              </a:ln>
              <a:solidFill>
                <a:srgbClr val="FF0000"/>
              </a:solidFill>
              <a:effectLst/>
              <a:latin typeface="UVN Dinh Hon" panose="03030602040405080B03" pitchFamily="66" charset="0"/>
            </a:endParaRPr>
          </a:p>
        </p:txBody>
      </p:sp>
    </p:spTree>
    <p:extLst>
      <p:ext uri="{BB962C8B-B14F-4D97-AF65-F5344CB8AC3E}">
        <p14:creationId xmlns:p14="http://schemas.microsoft.com/office/powerpoint/2010/main" val="3160425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325" y="1813914"/>
            <a:ext cx="10515600" cy="1325563"/>
          </a:xfrm>
        </p:spPr>
        <p:txBody>
          <a:bodyPr>
            <a:normAutofit fontScale="90000"/>
          </a:bodyPr>
          <a:lstStyle/>
          <a:p>
            <a:pPr algn="ctr"/>
            <a:r>
              <a:rPr lang="en-US" smtClean="0">
                <a:solidFill>
                  <a:srgbClr val="FF0000"/>
                </a:solidFill>
                <a:latin typeface="Times New Roman" panose="02020603050405020304" pitchFamily="18" charset="0"/>
                <a:cs typeface="Times New Roman" panose="02020603050405020304" pitchFamily="18" charset="0"/>
              </a:rPr>
              <a:t>Ghi nhớ 1</a:t>
            </a:r>
            <a:r>
              <a:rPr lang="en-US" smtClean="0">
                <a:latin typeface="Times New Roman" panose="02020603050405020304" pitchFamily="18" charset="0"/>
                <a:cs typeface="Times New Roman" panose="02020603050405020304" pitchFamily="18" charset="0"/>
              </a:rPr>
              <a:t/>
            </a:r>
            <a:br>
              <a:rPr lang="en-US" smtClean="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Trong đời sống, giải thích là làm cho hiểu rõ những điều chưa biết trong mọi lĩnh vực</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529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8283" y="406365"/>
            <a:ext cx="4642339" cy="816744"/>
          </a:xfrm>
          <a:solidFill>
            <a:schemeClr val="bg1"/>
          </a:solidFill>
        </p:spPr>
        <p:txBody>
          <a:bodyPr/>
          <a:lstStyle/>
          <a:p>
            <a:endParaRPr lang="en-US"/>
          </a:p>
        </p:txBody>
      </p:sp>
      <p:sp>
        <p:nvSpPr>
          <p:cNvPr id="3" name="Content Placeholder 2"/>
          <p:cNvSpPr>
            <a:spLocks noGrp="1"/>
          </p:cNvSpPr>
          <p:nvPr>
            <p:ph idx="1"/>
          </p:nvPr>
        </p:nvSpPr>
        <p:spPr>
          <a:xfrm>
            <a:off x="309487" y="493449"/>
            <a:ext cx="11479237" cy="5766154"/>
          </a:xfrm>
        </p:spPr>
        <p:txBody>
          <a:bodyPr>
            <a:noAutofit/>
          </a:bodyPr>
          <a:lstStyle/>
          <a:p>
            <a:pPr marL="0" indent="0" algn="just">
              <a:buNone/>
            </a:pPr>
            <a:r>
              <a:rPr lang="en-US" sz="2200" smtClean="0"/>
              <a:t>     </a:t>
            </a:r>
            <a:r>
              <a:rPr lang="en-US" sz="1900" b="1" smtClean="0"/>
              <a:t>Lòng khiêm tốn có thể được coi là một bản tính căn bản cho con người  trong nghệ thuật xử thế và đối đãi với sự vật. </a:t>
            </a:r>
          </a:p>
          <a:p>
            <a:pPr marL="0" indent="338138" algn="just">
              <a:buNone/>
            </a:pPr>
            <a:r>
              <a:rPr lang="en-US" sz="1900" b="1" smtClean="0"/>
              <a:t>Điều quan trọng của khiêm tốn là chính nó đã tự nâng cao giá trị cá nhân của con người trong xã hội. Khiêm tốn là biểu hiện của con người đứng đắn, biết sống theo thời và biết nhìn xa. Con người khiêm tốn bao giờ cũng là người thường thành công trong lĩnh vực giao tiếp với mọi người. </a:t>
            </a:r>
          </a:p>
          <a:p>
            <a:pPr marL="0" indent="55563" algn="just">
              <a:buNone/>
            </a:pPr>
            <a:r>
              <a:rPr lang="en-US" sz="1900" b="1" smtClean="0"/>
              <a:t>    Vậy khiêm tốn là gì ? Khiêm tốn là tính nhã nhặn, biết sống một cách nhún nhường, luôn luôn hướng về phía tiến bộ, tự khép mình vào những khuôn thước của cuộc đời, bao giờ cũng không ngừng học hỏi. Hoài bão lớn nhất của con người là tiến mãi không ngừng nhưng không nhằm mục đích khoe khoang, tự đề cao cá nhân mình trước người khác. </a:t>
            </a:r>
          </a:p>
          <a:p>
            <a:pPr marL="0" indent="168275" algn="just">
              <a:buNone/>
            </a:pPr>
            <a:r>
              <a:rPr lang="en-US" sz="1900" b="1" smtClean="0"/>
              <a:t>   Người có tính khiêm tốn thường hay tự cho mình là kém, còn phải phấn đấu nhiều, trau dồi thêm, cần được trao đổi, học hỏi nhiều them nữa. Người có tính khiêm tốn không bao giờ chịu chấp nhận sự thành công của cá nhân mình trong hoàn cảnh hiện tại, lúc nào cũng cho sự thành công của mình là tầm thường, không đáng kể, luôn luôn tìm cách để học hỏi thêm nữa.  </a:t>
            </a:r>
          </a:p>
          <a:p>
            <a:pPr marL="0" indent="338138" algn="just">
              <a:buNone/>
            </a:pPr>
            <a:r>
              <a:rPr lang="en-US" sz="1900" b="1" smtClean="0"/>
              <a:t>Tại sao con người lại phải khiêm tốn như thế ? Đó là vì cuộc đời là một cuộc đấu tranh bất tận, mà tài nghệ của mỗi cá nhân tuy là quan trọng, nhưng thật ra chỉ là những giọt nước bé nhỏ giữa đại dương bao la. Sự hiểu biết của mỗi cá nhân không thể đem so sánh với mọi người cùng chung sống với mình. Vì thế, dù tài năng đến đâu cũng luôn luôn phải học thêm, học mãi mãi. </a:t>
            </a:r>
          </a:p>
          <a:p>
            <a:pPr marL="0" indent="338138" algn="just">
              <a:buNone/>
            </a:pPr>
            <a:r>
              <a:rPr lang="en-US" sz="1900" b="1" smtClean="0"/>
              <a:t>Tóm lại, con người khiêm tốn là con người hoàn toàn biết mình, hiểu người, không tự mình đề cao vai trò, ca tụng chiến công cá nhân mình cũng như không bao giờ chấp nhận một ý thức chịu thua mang nhiêu mặc cảm tự ti đối với mọi người. </a:t>
            </a:r>
          </a:p>
          <a:p>
            <a:pPr marL="0" indent="338138" algn="just">
              <a:buNone/>
            </a:pPr>
            <a:r>
              <a:rPr lang="en-US" sz="1900" b="1" smtClean="0"/>
              <a:t>Khiêm tốn là một điều không thể thiếu cho những ai muốn thành công trên con đường đời.</a:t>
            </a:r>
          </a:p>
          <a:p>
            <a:pPr marL="0" indent="682625">
              <a:buNone/>
            </a:pPr>
            <a:endParaRPr lang="en-US" sz="1900" b="1"/>
          </a:p>
        </p:txBody>
      </p:sp>
      <p:sp>
        <p:nvSpPr>
          <p:cNvPr id="4" name="Rectangle 3"/>
          <p:cNvSpPr/>
          <p:nvPr/>
        </p:nvSpPr>
        <p:spPr>
          <a:xfrm>
            <a:off x="3818140" y="28136"/>
            <a:ext cx="3976217" cy="553998"/>
          </a:xfrm>
          <a:prstGeom prst="rect">
            <a:avLst/>
          </a:prstGeom>
          <a:noFill/>
        </p:spPr>
        <p:txBody>
          <a:bodyPr wrap="square" lIns="91440" tIns="45720" rIns="91440" bIns="45720">
            <a:spAutoFit/>
          </a:bodyPr>
          <a:lstStyle/>
          <a:p>
            <a:pPr algn="ctr"/>
            <a:r>
              <a:rPr lang="en-US" sz="3000" smtClean="0">
                <a:ln w="22225">
                  <a:solidFill>
                    <a:srgbClr val="FF0000"/>
                  </a:solidFill>
                  <a:prstDash val="solid"/>
                </a:ln>
                <a:solidFill>
                  <a:srgbClr val="FF0000"/>
                </a:solidFill>
                <a:effectLst>
                  <a:outerShdw blurRad="50800" dist="38100" dir="2700000" algn="tl" rotWithShape="0">
                    <a:prstClr val="black">
                      <a:alpha val="40000"/>
                    </a:prstClr>
                  </a:outerShdw>
                </a:effectLst>
              </a:rPr>
              <a:t>Lòng khiêm tốn</a:t>
            </a:r>
            <a:endParaRPr lang="en-US" sz="3000">
              <a:ln w="22225">
                <a:solidFill>
                  <a:srgbClr val="FF0000"/>
                </a:solidFill>
                <a:prstDash val="solid"/>
              </a:ln>
              <a:solidFill>
                <a:srgbClr val="FF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528504048"/>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stretch>
            <a:fillRect l="17000" t="8000" r="-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076723"/>
            <a:ext cx="12580374" cy="1688306"/>
          </a:xfrm>
        </p:spPr>
        <p:txBody>
          <a:bodyPr>
            <a:normAutofit fontScale="90000"/>
          </a:bodyPr>
          <a:lstStyle/>
          <a:p>
            <a:pPr>
              <a:spcBef>
                <a:spcPts val="1200"/>
              </a:spcBef>
            </a:pPr>
            <a:r>
              <a:rPr lang="en-US" b="1" smtClean="0"/>
              <a:t/>
            </a:r>
            <a:br>
              <a:rPr lang="en-US" b="1" smtClean="0"/>
            </a:br>
            <a:r>
              <a:rPr lang="en-US" sz="3000" b="1" u="sng" smtClean="0">
                <a:solidFill>
                  <a:srgbClr val="0070C0"/>
                </a:solidFill>
                <a:latin typeface="+mn-lt"/>
              </a:rPr>
              <a:t>Nêu biểu hiện</a:t>
            </a:r>
            <a:r>
              <a:rPr lang="en-US" sz="2900" b="1" u="sng" smtClean="0">
                <a:solidFill>
                  <a:srgbClr val="0070C0"/>
                </a:solidFill>
                <a:latin typeface="+mn-lt"/>
              </a:rPr>
              <a:t/>
            </a:r>
            <a:br>
              <a:rPr lang="en-US" sz="2900" b="1" u="sng" smtClean="0">
                <a:solidFill>
                  <a:srgbClr val="0070C0"/>
                </a:solidFill>
                <a:latin typeface="+mn-lt"/>
              </a:rPr>
            </a:br>
            <a:r>
              <a:rPr lang="en-US" sz="2900" b="1" smtClean="0">
                <a:latin typeface="+mn-lt"/>
              </a:rPr>
              <a:t/>
            </a:r>
            <a:br>
              <a:rPr lang="en-US" sz="2900" b="1" smtClean="0">
                <a:latin typeface="+mn-lt"/>
              </a:rPr>
            </a:br>
            <a:r>
              <a:rPr lang="en-US" sz="2900" b="1" smtClean="0">
                <a:latin typeface="+mn-lt"/>
              </a:rPr>
              <a:t>-Người khiêm tốn thường hay tự cho mình là kém, còn phải phấn đấu, trau dồi…nữa</a:t>
            </a:r>
            <a:br>
              <a:rPr lang="en-US" sz="2900" b="1" smtClean="0">
                <a:latin typeface="+mn-lt"/>
              </a:rPr>
            </a:br>
            <a:r>
              <a:rPr lang="en-US" sz="2900" b="1" smtClean="0">
                <a:latin typeface="+mn-lt"/>
              </a:rPr>
              <a:t/>
            </a:r>
            <a:br>
              <a:rPr lang="en-US" sz="2900" b="1" smtClean="0">
                <a:latin typeface="+mn-lt"/>
              </a:rPr>
            </a:br>
            <a:r>
              <a:rPr lang="en-US" sz="2900" b="1" smtClean="0">
                <a:latin typeface="+mn-lt"/>
              </a:rPr>
              <a:t>-Người có tính khiêm tốn không bao giờ chịu chấp nhận sự thành công của mình…nữa</a:t>
            </a:r>
            <a:br>
              <a:rPr lang="en-US" sz="2900" b="1" smtClean="0">
                <a:latin typeface="+mn-lt"/>
              </a:rPr>
            </a:br>
            <a:r>
              <a:rPr lang="en-US" sz="2900" b="1" smtClean="0">
                <a:latin typeface="+mn-lt"/>
              </a:rPr>
              <a:t> </a:t>
            </a:r>
            <a:br>
              <a:rPr lang="en-US" sz="2900" b="1" smtClean="0">
                <a:latin typeface="+mn-lt"/>
              </a:rPr>
            </a:br>
            <a:endParaRPr lang="en-US" sz="2900" b="1">
              <a:latin typeface="+mn-lt"/>
            </a:endParaRPr>
          </a:p>
        </p:txBody>
      </p:sp>
      <p:sp>
        <p:nvSpPr>
          <p:cNvPr id="5" name="Content Placeholder 4"/>
          <p:cNvSpPr>
            <a:spLocks noGrp="1"/>
          </p:cNvSpPr>
          <p:nvPr>
            <p:ph idx="1"/>
          </p:nvPr>
        </p:nvSpPr>
        <p:spPr>
          <a:xfrm>
            <a:off x="-117987" y="879246"/>
            <a:ext cx="12512391" cy="4351338"/>
          </a:xfrm>
        </p:spPr>
        <p:txBody>
          <a:bodyPr>
            <a:normAutofit/>
          </a:bodyPr>
          <a:lstStyle/>
          <a:p>
            <a:pPr marL="0" indent="0">
              <a:spcBef>
                <a:spcPts val="1800"/>
              </a:spcBef>
              <a:buNone/>
            </a:pPr>
            <a:r>
              <a:rPr lang="en-US" sz="2700" b="1" u="sng" smtClean="0">
                <a:solidFill>
                  <a:srgbClr val="FF3399"/>
                </a:solidFill>
              </a:rPr>
              <a:t> Nêu định nghĩa</a:t>
            </a:r>
            <a:endParaRPr lang="en-US" sz="2700" b="1" smtClean="0"/>
          </a:p>
          <a:p>
            <a:pPr marL="0" indent="0">
              <a:spcBef>
                <a:spcPts val="1800"/>
              </a:spcBef>
              <a:buNone/>
            </a:pPr>
            <a:r>
              <a:rPr lang="en-US" sz="2600" b="1" smtClean="0"/>
              <a:t>-Khiêm tốn là biểu hiện của con người đứng đắn, biết sống theo thời và biết nhìn xa. </a:t>
            </a:r>
          </a:p>
          <a:p>
            <a:pPr marL="0" indent="0">
              <a:spcBef>
                <a:spcPts val="1800"/>
              </a:spcBef>
              <a:buNone/>
            </a:pPr>
            <a:r>
              <a:rPr lang="en-US" sz="2600" b="1" smtClean="0"/>
              <a:t>-Khiêm tốn là tính nhã nhặn, biết sống một cách nhún nhường…học hỏi</a:t>
            </a:r>
          </a:p>
          <a:p>
            <a:pPr marL="0" indent="0">
              <a:spcBef>
                <a:spcPts val="1800"/>
              </a:spcBef>
              <a:buNone/>
            </a:pPr>
            <a:r>
              <a:rPr lang="en-US" sz="2600" b="1" smtClean="0"/>
              <a:t>-Tóm lại, con người khiêm tốn là con người hoàn toàn biết mình, hiểu người…mọi người</a:t>
            </a:r>
          </a:p>
          <a:p>
            <a:pPr marL="0" indent="0">
              <a:spcBef>
                <a:spcPts val="1800"/>
              </a:spcBef>
              <a:buNone/>
            </a:pPr>
            <a:r>
              <a:rPr lang="en-US" sz="2600" b="1" smtClean="0"/>
              <a:t>-Khiêm tốn là một điều không thể thiếu cho những ai muốn thành công … đường đời</a:t>
            </a:r>
          </a:p>
          <a:p>
            <a:pPr marL="0" indent="0">
              <a:spcBef>
                <a:spcPts val="1800"/>
              </a:spcBef>
              <a:buNone/>
            </a:pPr>
            <a:endParaRPr lang="en-US" sz="2600" b="1"/>
          </a:p>
        </p:txBody>
      </p:sp>
    </p:spTree>
    <p:extLst>
      <p:ext uri="{BB962C8B-B14F-4D97-AF65-F5344CB8AC3E}">
        <p14:creationId xmlns:p14="http://schemas.microsoft.com/office/powerpoint/2010/main" val="77325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750"/>
                                        <p:tgtEl>
                                          <p:spTgt spid="5">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up)">
                                      <p:cBhvr>
                                        <p:cTn id="10" dur="750"/>
                                        <p:tgtEl>
                                          <p:spTgt spid="5">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up)">
                                      <p:cBhvr>
                                        <p:cTn id="13" dur="750"/>
                                        <p:tgtEl>
                                          <p:spTgt spid="5">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up)">
                                      <p:cBhvr>
                                        <p:cTn id="16" dur="750"/>
                                        <p:tgtEl>
                                          <p:spTgt spid="5">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wipe(up)">
                                      <p:cBhvr>
                                        <p:cTn id="19" dur="75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up)">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Oval 3"/>
          <p:cNvSpPr/>
          <p:nvPr/>
        </p:nvSpPr>
        <p:spPr>
          <a:xfrm>
            <a:off x="2151099" y="615015"/>
            <a:ext cx="5311584" cy="1172479"/>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smtClean="0">
                <a:solidFill>
                  <a:schemeClr val="tx1"/>
                </a:solidFill>
              </a:rPr>
              <a:t>Nêu định nghĩa</a:t>
            </a:r>
            <a:endParaRPr lang="en-US" sz="3200" b="1">
              <a:solidFill>
                <a:schemeClr val="tx1"/>
              </a:solidFill>
            </a:endParaRPr>
          </a:p>
        </p:txBody>
      </p:sp>
      <p:sp>
        <p:nvSpPr>
          <p:cNvPr id="5" name="Oval 4"/>
          <p:cNvSpPr/>
          <p:nvPr/>
        </p:nvSpPr>
        <p:spPr>
          <a:xfrm>
            <a:off x="2238506" y="2011740"/>
            <a:ext cx="5311584" cy="1065890"/>
          </a:xfrm>
          <a:prstGeom prst="ellipse">
            <a:avLst/>
          </a:prstGeom>
          <a:solidFill>
            <a:srgbClr val="93FD33"/>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smtClean="0">
                <a:solidFill>
                  <a:srgbClr val="FF0000"/>
                </a:solidFill>
              </a:rPr>
              <a:t>Nêu biểu hiện</a:t>
            </a:r>
            <a:endParaRPr lang="en-US" sz="3200" b="1">
              <a:solidFill>
                <a:srgbClr val="FF0000"/>
              </a:solidFill>
            </a:endParaRPr>
          </a:p>
        </p:txBody>
      </p:sp>
      <p:sp>
        <p:nvSpPr>
          <p:cNvPr id="6" name="Oval 5"/>
          <p:cNvSpPr/>
          <p:nvPr/>
        </p:nvSpPr>
        <p:spPr>
          <a:xfrm>
            <a:off x="2298582" y="3179560"/>
            <a:ext cx="5311585" cy="1533093"/>
          </a:xfrm>
          <a:prstGeom prst="ellipse">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00" b="1" smtClean="0"/>
              <a:t>So sánh, đối chiếu với các hiện tượng khác</a:t>
            </a:r>
            <a:endParaRPr lang="en-US" sz="2900" b="1"/>
          </a:p>
        </p:txBody>
      </p:sp>
      <p:sp>
        <p:nvSpPr>
          <p:cNvPr id="7" name="Pentagon 6"/>
          <p:cNvSpPr/>
          <p:nvPr/>
        </p:nvSpPr>
        <p:spPr>
          <a:xfrm>
            <a:off x="2148933" y="5132239"/>
            <a:ext cx="6683186" cy="934349"/>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tx1"/>
                </a:solidFill>
                <a:latin typeface="Times New Roman" panose="02020603050405020304" pitchFamily="18" charset="0"/>
                <a:cs typeface="Times New Roman" panose="02020603050405020304" pitchFamily="18" charset="0"/>
              </a:rPr>
              <a:t>Cách</a:t>
            </a:r>
            <a:r>
              <a:rPr lang="en-US" sz="4000" b="1" smtClean="0">
                <a:solidFill>
                  <a:schemeClr val="tx1"/>
                </a:solidFill>
              </a:rPr>
              <a:t> </a:t>
            </a:r>
            <a:r>
              <a:rPr lang="vi-VN" sz="4000" b="1" smtClean="0">
                <a:solidFill>
                  <a:schemeClr val="tx1"/>
                </a:solidFill>
                <a:latin typeface="+mj-lt"/>
              </a:rPr>
              <a:t>giải thích</a:t>
            </a:r>
            <a:endParaRPr lang="en-US" sz="4000" b="1">
              <a:solidFill>
                <a:schemeClr val="tx1"/>
              </a:solidFill>
              <a:latin typeface="+mj-lt"/>
            </a:endParaRPr>
          </a:p>
        </p:txBody>
      </p:sp>
    </p:spTree>
    <p:extLst>
      <p:ext uri="{BB962C8B-B14F-4D97-AF65-F5344CB8AC3E}">
        <p14:creationId xmlns:p14="http://schemas.microsoft.com/office/powerpoint/2010/main" val="102584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1592</Words>
  <Application>Microsoft Office PowerPoint</Application>
  <PresentationFormat>Custom</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KIỂM TRA BÀI CŨ</vt:lpstr>
      <vt:lpstr>PowerPoint Presentation</vt:lpstr>
      <vt:lpstr>PowerPoint Presentation</vt:lpstr>
      <vt:lpstr>PowerPoint Presentation</vt:lpstr>
      <vt:lpstr>Ghi nhớ 1 Trong đời sống, giải thích là làm cho hiểu rõ những điều chưa biết trong mọi lĩnh vực</vt:lpstr>
      <vt:lpstr>PowerPoint Presentation</vt:lpstr>
      <vt:lpstr> Nêu biểu hiện  -Người khiêm tốn thường hay tự cho mình là kém, còn phải phấn đấu, trau dồi…nữa  -Người có tính khiêm tốn không bao giờ chịu chấp nhận sự thành công của mình…nữa   </vt:lpstr>
      <vt:lpstr>PowerPoint Presentation</vt:lpstr>
      <vt:lpstr>Câu hỏi d.</vt:lpstr>
      <vt:lpstr>PowerPoint Presentation</vt:lpstr>
      <vt:lpstr>*Trong đời sống, giải thích giúp ta hiểu rõ những điều chưa biết trong mọi lĩnh vực.  *Giải thích trong văn nghị luận là làm cho người đọc hiểu rõ các tư tưởng, đạo lí, phẩm chất…nhằm nâng cao trí tuệ, bồi dưỡng tình cảm.  *Các cách giải thích phổ biến: nêu định nghĩa, nêu biểu hiện, chỉ ra lợi ích, tác hại, so sánh đối chiếu với các sự vật khác, …  *Bài văn giải thích cần bố cục mạch lạc, ngôn ngữ chắt lọc, diễn đạt dễ hiểu.   *Muốn làm tốt bài giải thích, phải đọc, phải nghiên cứu tri thức và vận dụng linh hoạt các thao tác giải thích cho phù hợp.   </vt:lpstr>
      <vt:lpstr>PowerPoint Presentation</vt:lpstr>
      <vt:lpstr>BT1 (SGK trang 70)</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Magic</cp:lastModifiedBy>
  <cp:revision>423</cp:revision>
  <dcterms:created xsi:type="dcterms:W3CDTF">2017-03-15T00:32:14Z</dcterms:created>
  <dcterms:modified xsi:type="dcterms:W3CDTF">2020-03-26T14:32:16Z</dcterms:modified>
</cp:coreProperties>
</file>